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6"/>
  </p:notesMasterIdLst>
  <p:handoutMasterIdLst>
    <p:handoutMasterId r:id="rId47"/>
  </p:handoutMasterIdLst>
  <p:sldIdLst>
    <p:sldId id="1779" r:id="rId7"/>
    <p:sldId id="1837" r:id="rId8"/>
    <p:sldId id="1836" r:id="rId9"/>
    <p:sldId id="1800" r:id="rId10"/>
    <p:sldId id="1894" r:id="rId11"/>
    <p:sldId id="1941" r:id="rId12"/>
    <p:sldId id="1844" r:id="rId13"/>
    <p:sldId id="2149" r:id="rId14"/>
    <p:sldId id="1855" r:id="rId15"/>
    <p:sldId id="1896" r:id="rId16"/>
    <p:sldId id="1943" r:id="rId17"/>
    <p:sldId id="1851" r:id="rId18"/>
    <p:sldId id="1850" r:id="rId19"/>
    <p:sldId id="1853" r:id="rId20"/>
    <p:sldId id="1854" r:id="rId21"/>
    <p:sldId id="1852" r:id="rId22"/>
    <p:sldId id="1942" r:id="rId23"/>
    <p:sldId id="1846" r:id="rId24"/>
    <p:sldId id="1944" r:id="rId25"/>
    <p:sldId id="1847" r:id="rId26"/>
    <p:sldId id="1947" r:id="rId27"/>
    <p:sldId id="2144" r:id="rId28"/>
    <p:sldId id="2139" r:id="rId29"/>
    <p:sldId id="2143" r:id="rId30"/>
    <p:sldId id="2141" r:id="rId31"/>
    <p:sldId id="2140" r:id="rId32"/>
    <p:sldId id="2142" r:id="rId33"/>
    <p:sldId id="1849" r:id="rId34"/>
    <p:sldId id="2146" r:id="rId35"/>
    <p:sldId id="2145" r:id="rId36"/>
    <p:sldId id="2147" r:id="rId37"/>
    <p:sldId id="2148" r:id="rId38"/>
    <p:sldId id="1945" r:id="rId39"/>
    <p:sldId id="1845" r:id="rId40"/>
    <p:sldId id="1856" r:id="rId41"/>
    <p:sldId id="1946" r:id="rId42"/>
    <p:sldId id="1895" r:id="rId43"/>
    <p:sldId id="1838" r:id="rId44"/>
    <p:sldId id="680" r:id="rId45"/>
  </p:sldIdLst>
  <p:sldSz cx="12196763" cy="6858000"/>
  <p:notesSz cx="6805613" cy="9939338"/>
  <p:custDataLst>
    <p:tags r:id="rId4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3:55.2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1317 5339,'-24'0,"3"0,19 0,27 2,8-2,1 1,8 0,4-1,11-2,4 1,-1-1,-9 1,12 1,-1-1,3-1,10 0,-3 1,-20 0,-12 2,-12 1,-16 0,-31 15,13-13,-17 12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09.8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2376 7079,'49'-3,"0"0,17-2,-26 4,-32 1,-4-1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10.6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2282 9055,'16'17,"-9"-5,35-3,7-3,-14-1,0 0,-4 2,-19-1,3 5,-12-5,-2-1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11.2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1506 9290,'65'11,"0"0,-18-1,-4-3,-6-6,-6-2,-11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19.8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2612 4822,'64'2,"1"-1,0 1,0 0,0 0,-1 0,-8 1,-7 0,1-1,7 1,2-2,8 1,5-2,1 1,-3 0,-7 0,-11 0,19 2,-10 1,7 2,-11 1,-26-2,-6-4,-21-16,-8-17,3 11,-3-4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30.9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2635 4704,'54'10,"-1"-1,1 1,-1 0,1-1,6 2,1 1,-4-2,-8 0,-4 1,-3-2,21 3,-4-1,-4 0,-10-3,-16 1,-34-5,-5 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45.7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2682 6068,'5'19,"-2"-3,-3-16,277-76,-221 57,-4 1,9-1,-8 4,10-2,6-1,1 0,-3 0,-5 2,-10 2,2-3,-8 2,1 3,10 0,2 2,-18 5,-23 6,2 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46.4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2823 6092,'62'7,"0"1,0 0,-2 0,4-1,0 1,-6 0,-7-2,-5 1,3-1,16 1,3 0,-10-1,-20-4,-3 0,3-1,-4-1,-12 0,-26-15,-4 8,-20-8,27 12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48.4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2588 7362,'38'4,"-1"0,2 0,2-1,3-2,8-2,4 1,11-2,1 1,-10 0,2 2,-1-1,-1 1,9-1,-3 0,-19 1,-11 2,0 2,-31-5,-2 0,-24 8,17-6,-16 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48.9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2941 7220,'43'-2,"0"1,14-2,-1 0,-21 1,1 0,22-2,-1 1,-1 2,9-1,-47 2,-24 0,-20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51.5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2635 8655,'63'1,"1"0,-1 0,-11-1,6 0,4 0,2-1,-2 1,-5-1,-7 1,10-2,-7 1,5-1,3 1,9-1,1 1,-5 0,-15 0,-7 1,-9 0,5 0,15 0,-45 0,-6 0,2-17,-4 13,3-13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3:56.1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3200 5386,'45'-11,"0"1,2 0,2 1,8 4,3 1,-15 2,1 0,-2 1,3 0,-1 2,4 0,-4 2,-4 4,-13 3,-16-4,-10 0,-5-6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52.2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2894 8467,'-27'-5,"58"-9,5 8,12 2,-1-2,12 0,4 0,-1-1,-8 2,0 0,-6 1,6 0,-2 0,7-1,1 1,-4 1,-11 1,-1 0,-6 3,10 0,-4 2,-4 1,1 4,-31-3,-7 0,8-10,2-3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59.7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6799 11195,'67'-1,"-1"1,0-1,0 1,1-1,-1 1,-4-1,-9 0,8 2,-5 2,10 0,3 2,-2 1,-8 0,-16 0,17 13,-11-7,-2-3,-5-6,18-15,-46-2,0-7,-12 14,-1 3,-1 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5:00.4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9105 11172,'59'-10,"1"0,-1 0,0 0,7-2,2 1,-3 0,-7 1,-2 1,-6 0,6 2,0 2,10-1,0 1,-6 2,-16 4,8 9,-13 4,-8 2,-26-7,-14-1,-8-7,-6-1,-6 0,15 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5:01.8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11011 11125,'55'34,"-13"-20,6-2,-5-3,-7-3,0-1,7 0,5 2,-7-1,17 6,0 4,-2-8,1-2,-23-1,1-1,19 1,-2-3,9-7,-31 4,3-4,-30 5,-3 0,0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5:03.1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13011 11172,'61'-1,"0"0,0 1,0-1,0 0,-5 1,4-1,4 0,0 1,0-1,-3 0,-5 1,-6-1,18-1,-10 1,7 0,-8 2,10 1,3 1,-4-1,-8 2,-17-1,5 6,-4 3,-13-4,-28-8,0-11,0-2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7:57.9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20540 5856,'-18'11,"33"-8,24-2,20-3,13 0,8-2,4-1,-3 0,-7 1,-12 1,3 0,-6 0,-3-1,4 1,9-1,-17 1,7 0,4 0,3-1,3 1,1-1,0 1,-1-1,-2 1,-4-1,-4 1,-7 0,21-1,-9-1,-3 1,-3 0,1 1,8-1,-2-1,0 3,1 3,-7 3,2 5,0 0,-3 1,-6-3,0-1,-5-2,0 4,16 10,2 3,-20-3,-26-7,-2 3,-22-14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8:16.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12328 5339,'66'-3,"1"0,-1 0,0-1,0 1,0 0,0 0,-4 4,-2 2,-1 1,0 0,0 0,3-1,-1-1,3-1,2 0,-1 0,-1 1,-4 1,-5 2,10 5,-5 2,-5 1,-7-2,1 0,-6-2,3-1,-5-3,5 0,4-2,-40-2,-12 0,-7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9:09.2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2753 8608,'56'-7,"0"1,0-1,0 1,5 11,-2 7,-20 0,-26 1,-24 37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9:09.5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2564 9737,'60'6,"0"0,-5-3,2-2,-9-2,1-2,-6-1,17-4,-12 7,0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9:10.0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2706 10772,'50'15,"1"0,-1 1,6-8,0-4,-9-4,7-8,5-16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3:56.8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5294 5268,'-23'-4,"6"1,11 4,37-1,-1 1,3-1,8 0,8-1,6 0,-4 0,-1 1,1-1,10 0,6 0,-11 0,10 1,-27 0,-5 0,-15 0,-40 18,12-13,-24 12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9:57.8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2706 15428,'36'-9,"-20"3,23 4,13 4,-8-1,-7-4,6 2,-13-3,-34-1,-4-2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9:59.7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2588 16675,'34'-16,"0"0,21-8,-48 26,2 5,2-3,31 10,-2-5,8-4,11 1,-7-1,13 1,-17-3,7 0,-15-2,-19-1,2 0,-19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03.9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6988 5198,'46'17,"0"-2,-6-15,8-1,11 1,-5 1,-13 0,0 1,13 0,7-1,-9 2,10 10,-25-5,-2 0,-28-6,-4-2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04.6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9199 5339,'-21'-1,"4"0,17 1,-19 8,17-5,32 4,11-10,12-4,-3 0,5 4,0 0,6-2,4-1,-12 1,-2 5,0 2,-33 10,-10-7,-3 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05.3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10964 5315,'41'-19,"1"-1,0 0,7-3,1 3,-4 10,2 3,-4 1,-5 2,-1 2,18 0,-3 3,-6 1,3 2,-31-1,-10-1,-4-2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07.2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1506 5880,'34'5,"-1"0,23 5,-15-5,1-2,17 3,-15-4,-1-1,-2 0,13 8,-51-7,-2 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08.1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1506 8843,'-26'-6,"8"1,53 5,-3 0,33 0,-13-1,-1-1,10-1,-9 0,-5-1,-23 0,-3 6,-20 5,-1 4,0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2T04:14:09.4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1529 7079,'39'4,"1"0,-4 1,-3-1,4 4,2 4,-20-6,-1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2023/4/22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customXml" Target="../ink/ink27.xml"/><Relationship Id="rId1" Type="http://schemas.openxmlformats.org/officeDocument/2006/relationships/slideLayout" Target="../slideLayouts/slideLayout7.xml"/><Relationship Id="rId6" Type="http://schemas.openxmlformats.org/officeDocument/2006/relationships/customXml" Target="../ink/ink29.xml"/><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customXml" Target="../ink/ink31.xml"/><Relationship Id="rId4" Type="http://schemas.openxmlformats.org/officeDocument/2006/relationships/customXml" Target="../ink/ink28.xml"/><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zhuanlan.zhihu.com/p/231302709" TargetMode="External"/><Relationship Id="rId13" Type="http://schemas.openxmlformats.org/officeDocument/2006/relationships/hyperlink" Target="https://zhuanlan.zhihu.com/p/258196004?utm_id=0" TargetMode="External"/><Relationship Id="rId3" Type="http://schemas.openxmlformats.org/officeDocument/2006/relationships/hyperlink" Target="https://old.hotchips.org/wp-content/uploads/hc_archives/hc29/HC29.21-Monday-Pub/HC29.21.10-GPU-Gaming-Pub/HC29.21.132-Volta-Choquette-NVIDIA-Final3.pdf" TargetMode="External"/><Relationship Id="rId7" Type="http://schemas.openxmlformats.org/officeDocument/2006/relationships/hyperlink" Target="https://developer.nvidia.com/blog/nvidia-hopper-architecture-in-depth/" TargetMode="External"/><Relationship Id="rId12" Type="http://schemas.openxmlformats.org/officeDocument/2006/relationships/hyperlink" Target="https://nyu-cds.github.io/python-gpu/02-cuda/"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5.xml"/><Relationship Id="rId6" Type="http://schemas.openxmlformats.org/officeDocument/2006/relationships/hyperlink" Target="https://resources.nvidia.com/en-us-genomics-ep/ampere-architecture-white-paper" TargetMode="External"/><Relationship Id="rId11" Type="http://schemas.openxmlformats.org/officeDocument/2006/relationships/hyperlink" Target="https://docs.nvidia.com/cuda/cuda-c-programming-guide/index.html?highlight=matrix%20multiply" TargetMode="External"/><Relationship Id="rId5" Type="http://schemas.openxmlformats.org/officeDocument/2006/relationships/hyperlink" Target="https://www.computer.org/csdl/proceedings-article/hcs/2019/08875651/1ehCtCN4SUE" TargetMode="External"/><Relationship Id="rId10" Type="http://schemas.openxmlformats.org/officeDocument/2006/relationships/hyperlink" Target="https://www.bilibili.com/read/cv15145865?from=search" TargetMode="External"/><Relationship Id="rId4" Type="http://schemas.openxmlformats.org/officeDocument/2006/relationships/hyperlink" Target="https://ieeexplore.ieee.org/author/37086370271" TargetMode="External"/><Relationship Id="rId9" Type="http://schemas.openxmlformats.org/officeDocument/2006/relationships/hyperlink" Target="https://www.zhihu.com/zvideo/1367794004235542528" TargetMode="External"/><Relationship Id="rId14" Type="http://schemas.openxmlformats.org/officeDocument/2006/relationships/hyperlink" Target="https://blog.csdn.net/qq_42059060/article/details/12127418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ustomXml" Target="../ink/ink6.xml"/><Relationship Id="rId18" Type="http://schemas.openxmlformats.org/officeDocument/2006/relationships/image" Target="../media/image21.png"/><Relationship Id="rId26" Type="http://schemas.openxmlformats.org/officeDocument/2006/relationships/image" Target="../media/image25.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8.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3.png"/><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customXml" Target="../ink/ink5.xml"/><Relationship Id="rId24" Type="http://schemas.openxmlformats.org/officeDocument/2006/relationships/image" Target="../media/image24.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17.png"/><Relationship Id="rId19" Type="http://schemas.openxmlformats.org/officeDocument/2006/relationships/customXml" Target="../ink/ink9.xml"/><Relationship Id="rId4" Type="http://schemas.openxmlformats.org/officeDocument/2006/relationships/image" Target="../media/image14.png"/><Relationship Id="rId9" Type="http://schemas.openxmlformats.org/officeDocument/2006/relationships/customXml" Target="../ink/ink4.xml"/><Relationship Id="rId14" Type="http://schemas.openxmlformats.org/officeDocument/2006/relationships/image" Target="../media/image19.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31.png"/><Relationship Id="rId18" Type="http://schemas.openxmlformats.org/officeDocument/2006/relationships/customXml" Target="../ink/ink21.xml"/><Relationship Id="rId3" Type="http://schemas.openxmlformats.org/officeDocument/2006/relationships/image" Target="../media/image26.png"/><Relationship Id="rId21" Type="http://schemas.openxmlformats.org/officeDocument/2006/relationships/image" Target="../media/image35.png"/><Relationship Id="rId7" Type="http://schemas.openxmlformats.org/officeDocument/2006/relationships/image" Target="../media/image28.png"/><Relationship Id="rId12" Type="http://schemas.openxmlformats.org/officeDocument/2006/relationships/customXml" Target="../ink/ink18.xml"/><Relationship Id="rId17" Type="http://schemas.openxmlformats.org/officeDocument/2006/relationships/image" Target="../media/image33.png"/><Relationship Id="rId25" Type="http://schemas.openxmlformats.org/officeDocument/2006/relationships/image" Target="../media/image37.png"/><Relationship Id="rId2" Type="http://schemas.openxmlformats.org/officeDocument/2006/relationships/customXml" Target="../ink/ink13.xml"/><Relationship Id="rId16" Type="http://schemas.openxmlformats.org/officeDocument/2006/relationships/customXml" Target="../ink/ink20.xml"/><Relationship Id="rId20" Type="http://schemas.openxmlformats.org/officeDocument/2006/relationships/customXml" Target="../ink/ink22.xml"/><Relationship Id="rId1" Type="http://schemas.openxmlformats.org/officeDocument/2006/relationships/slideLayout" Target="../slideLayouts/slideLayout7.xml"/><Relationship Id="rId6" Type="http://schemas.openxmlformats.org/officeDocument/2006/relationships/customXml" Target="../ink/ink15.xml"/><Relationship Id="rId11" Type="http://schemas.openxmlformats.org/officeDocument/2006/relationships/image" Target="../media/image30.png"/><Relationship Id="rId24" Type="http://schemas.openxmlformats.org/officeDocument/2006/relationships/customXml" Target="../ink/ink24.xml"/><Relationship Id="rId5" Type="http://schemas.openxmlformats.org/officeDocument/2006/relationships/image" Target="../media/image27.png"/><Relationship Id="rId15" Type="http://schemas.openxmlformats.org/officeDocument/2006/relationships/image" Target="../media/image32.png"/><Relationship Id="rId23" Type="http://schemas.openxmlformats.org/officeDocument/2006/relationships/image" Target="../media/image36.png"/><Relationship Id="rId10" Type="http://schemas.openxmlformats.org/officeDocument/2006/relationships/customXml" Target="../ink/ink17.xml"/><Relationship Id="rId19" Type="http://schemas.openxmlformats.org/officeDocument/2006/relationships/image" Target="../media/image34.png"/><Relationship Id="rId4" Type="http://schemas.openxmlformats.org/officeDocument/2006/relationships/customXml" Target="../ink/ink14.xml"/><Relationship Id="rId9" Type="http://schemas.openxmlformats.org/officeDocument/2006/relationships/image" Target="../media/image29.png"/><Relationship Id="rId14" Type="http://schemas.openxmlformats.org/officeDocument/2006/relationships/customXml" Target="../ink/ink19.xml"/><Relationship Id="rId22" Type="http://schemas.openxmlformats.org/officeDocument/2006/relationships/customXml" Target="../ink/ink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EB6F6F-D698-A94F-A821-76AED39AA09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2184047"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1959"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1129829"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rPr>
              <a:t>GPU</a:t>
            </a:r>
            <a:r>
              <a:rPr lang="zh-CN" altLang="en-US" sz="96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rPr>
              <a:t>基础概念</a:t>
            </a:r>
            <a:endParaRPr lang="en-US" altLang="zh-CN" sz="96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1159159"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4128263"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3B8BF-06E0-A246-A2C4-2A94DAAC39CB}"/>
              </a:ext>
            </a:extLst>
          </p:cNvPr>
          <p:cNvSpPr>
            <a:spLocks noGrp="1"/>
          </p:cNvSpPr>
          <p:nvPr>
            <p:ph type="title"/>
          </p:nvPr>
        </p:nvSpPr>
        <p:spPr/>
        <p:txBody>
          <a:bodyPr/>
          <a:lstStyle/>
          <a:p>
            <a:r>
              <a:rPr lang="en-US" altLang="zh-CN" dirty="0"/>
              <a:t>SM</a:t>
            </a:r>
            <a:r>
              <a:rPr lang="zh-CN" altLang="en-US" dirty="0"/>
              <a:t>（</a:t>
            </a:r>
            <a:r>
              <a:rPr lang="en-US" altLang="zh-CN" dirty="0"/>
              <a:t>Streaming Multiprocessor</a:t>
            </a:r>
            <a:r>
              <a:rPr lang="zh-CN" altLang="en-US" dirty="0"/>
              <a:t>）</a:t>
            </a:r>
            <a:endParaRPr kumimoji="1" lang="zh-CN" altLang="en-US" dirty="0"/>
          </a:p>
        </p:txBody>
      </p:sp>
      <p:sp>
        <p:nvSpPr>
          <p:cNvPr id="5" name="内容占位符 4">
            <a:extLst>
              <a:ext uri="{FF2B5EF4-FFF2-40B4-BE49-F238E27FC236}">
                <a16:creationId xmlns:a16="http://schemas.microsoft.com/office/drawing/2014/main" id="{D92381A2-B75D-0946-98C5-55ED2CE4D620}"/>
              </a:ext>
            </a:extLst>
          </p:cNvPr>
          <p:cNvSpPr>
            <a:spLocks noGrp="1"/>
          </p:cNvSpPr>
          <p:nvPr>
            <p:ph sz="half" idx="1"/>
          </p:nvPr>
        </p:nvSpPr>
        <p:spPr>
          <a:xfrm>
            <a:off x="623636" y="1412776"/>
            <a:ext cx="5474746" cy="4896544"/>
          </a:xfrm>
        </p:spPr>
        <p:txBody>
          <a:bodyPr anchor="ctr"/>
          <a:lstStyle/>
          <a:p>
            <a:r>
              <a:rPr lang="en-US" altLang="zh-CN" b="1" dirty="0"/>
              <a:t>SM</a:t>
            </a:r>
            <a:r>
              <a:rPr lang="zh-CN" altLang="en-US" b="1" dirty="0"/>
              <a:t>：</a:t>
            </a:r>
            <a:r>
              <a:rPr lang="zh-CN" altLang="en-US" dirty="0"/>
              <a:t>从 </a:t>
            </a:r>
            <a:r>
              <a:rPr lang="en-US" altLang="zh-CN" dirty="0"/>
              <a:t>G80</a:t>
            </a:r>
            <a:r>
              <a:rPr lang="zh-CN" altLang="en-US" dirty="0"/>
              <a:t> 提出的概念，中文称流式多处理器，核心组件包括</a:t>
            </a:r>
            <a:r>
              <a:rPr lang="en-US" altLang="zh-CN" dirty="0"/>
              <a:t>CUDA</a:t>
            </a:r>
            <a:r>
              <a:rPr lang="zh-CN" altLang="en-US" dirty="0"/>
              <a:t>核心、共享内存、寄存器等。</a:t>
            </a:r>
            <a:r>
              <a:rPr lang="en-US" altLang="zh-CN" dirty="0"/>
              <a:t>SM</a:t>
            </a:r>
            <a:r>
              <a:rPr lang="zh-CN" altLang="en-US" dirty="0"/>
              <a:t>包含许多为线程执行数学运算的</a:t>
            </a:r>
            <a:r>
              <a:rPr lang="en-US" altLang="zh-CN" dirty="0"/>
              <a:t>Core</a:t>
            </a:r>
            <a:r>
              <a:rPr lang="zh-CN" altLang="en-US" dirty="0"/>
              <a:t>，是 </a:t>
            </a:r>
            <a:r>
              <a:rPr lang="en-US" altLang="zh-CN" dirty="0"/>
              <a:t>NVIDA</a:t>
            </a:r>
            <a:r>
              <a:rPr lang="zh-CN" altLang="en-US" dirty="0"/>
              <a:t> 的核心。</a:t>
            </a:r>
            <a:endParaRPr lang="en-US" altLang="zh-CN" dirty="0"/>
          </a:p>
          <a:p>
            <a:endParaRPr lang="en-US" altLang="zh-CN" dirty="0"/>
          </a:p>
          <a:p>
            <a:r>
              <a:rPr lang="zh-CN" altLang="en-US" b="1" dirty="0"/>
              <a:t>在</a:t>
            </a:r>
            <a:r>
              <a:rPr lang="en-US" altLang="zh-CN" b="1" dirty="0"/>
              <a:t>CUDA</a:t>
            </a:r>
            <a:r>
              <a:rPr lang="zh-CN" altLang="en-US" b="1" dirty="0"/>
              <a:t>中的作用：</a:t>
            </a:r>
            <a:r>
              <a:rPr lang="zh-CN" altLang="en-US" dirty="0"/>
              <a:t>可以并发地执行数百个线程。一个 </a:t>
            </a:r>
            <a:r>
              <a:rPr lang="en-US" altLang="zh-CN" dirty="0"/>
              <a:t>block</a:t>
            </a:r>
            <a:r>
              <a:rPr lang="zh-CN" altLang="en-US" dirty="0"/>
              <a:t> 上线程是放在同一个 </a:t>
            </a:r>
            <a:r>
              <a:rPr lang="en-US" altLang="zh-CN" dirty="0"/>
              <a:t>SM</a:t>
            </a:r>
            <a:r>
              <a:rPr lang="zh-CN" altLang="en-US" dirty="0"/>
              <a:t>，一个 </a:t>
            </a:r>
            <a:r>
              <a:rPr lang="en-US" altLang="zh-CN" dirty="0"/>
              <a:t>SM</a:t>
            </a:r>
            <a:r>
              <a:rPr lang="zh-CN" altLang="en-US" dirty="0"/>
              <a:t> 的有限 </a:t>
            </a:r>
            <a:r>
              <a:rPr lang="en-US" altLang="zh-CN" dirty="0"/>
              <a:t>Cache</a:t>
            </a:r>
            <a:r>
              <a:rPr lang="zh-CN" altLang="en-US" dirty="0"/>
              <a:t> 制约了每个 </a:t>
            </a:r>
            <a:r>
              <a:rPr lang="en-US" altLang="zh-CN" dirty="0"/>
              <a:t>block</a:t>
            </a:r>
            <a:r>
              <a:rPr lang="zh-CN" altLang="en-US" dirty="0"/>
              <a:t> 的线程数量。</a:t>
            </a:r>
            <a:endParaRPr lang="en-US" altLang="zh-CN" dirty="0"/>
          </a:p>
        </p:txBody>
      </p:sp>
      <p:pic>
        <p:nvPicPr>
          <p:cNvPr id="4" name="图片 3">
            <a:extLst>
              <a:ext uri="{FF2B5EF4-FFF2-40B4-BE49-F238E27FC236}">
                <a16:creationId xmlns:a16="http://schemas.microsoft.com/office/drawing/2014/main" id="{2C37C8A1-27C6-4C46-8377-9E728D87FC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8461" y="1267798"/>
            <a:ext cx="4464496" cy="510768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E1C6D3C8-F60C-AE44-ACB5-3E2D9277785A}"/>
                  </a:ext>
                </a:extLst>
              </p14:cNvPr>
              <p14:cNvContentPartPr/>
              <p14:nvPr/>
            </p14:nvContentPartPr>
            <p14:xfrm>
              <a:off x="7387920" y="2072880"/>
              <a:ext cx="1029240" cy="50760"/>
            </p14:xfrm>
          </p:contentPart>
        </mc:Choice>
        <mc:Fallback>
          <p:pic>
            <p:nvPicPr>
              <p:cNvPr id="3" name="墨迹 2">
                <a:extLst>
                  <a:ext uri="{FF2B5EF4-FFF2-40B4-BE49-F238E27FC236}">
                    <a16:creationId xmlns:a16="http://schemas.microsoft.com/office/drawing/2014/main" id="{E1C6D3C8-F60C-AE44-ACB5-3E2D9277785A}"/>
                  </a:ext>
                </a:extLst>
              </p:cNvPr>
              <p:cNvPicPr/>
              <p:nvPr/>
            </p:nvPicPr>
            <p:blipFill>
              <a:blip r:embed="rId4"/>
              <a:stretch>
                <a:fillRect/>
              </a:stretch>
            </p:blipFill>
            <p:spPr>
              <a:xfrm>
                <a:off x="7372080" y="2009520"/>
                <a:ext cx="1060560" cy="177480"/>
              </a:xfrm>
              <a:prstGeom prst="rect">
                <a:avLst/>
              </a:prstGeom>
            </p:spPr>
          </p:pic>
        </mc:Fallback>
      </mc:AlternateContent>
    </p:spTree>
    <p:extLst>
      <p:ext uri="{BB962C8B-B14F-4D97-AF65-F5344CB8AC3E}">
        <p14:creationId xmlns:p14="http://schemas.microsoft.com/office/powerpoint/2010/main" val="2210867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3B8BF-06E0-A246-A2C4-2A94DAAC39CB}"/>
              </a:ext>
            </a:extLst>
          </p:cNvPr>
          <p:cNvSpPr>
            <a:spLocks noGrp="1"/>
          </p:cNvSpPr>
          <p:nvPr>
            <p:ph type="title"/>
          </p:nvPr>
        </p:nvSpPr>
        <p:spPr/>
        <p:txBody>
          <a:bodyPr/>
          <a:lstStyle/>
          <a:p>
            <a:r>
              <a:rPr lang="en-US" altLang="zh-CN" dirty="0"/>
              <a:t>SM</a:t>
            </a:r>
            <a:r>
              <a:rPr lang="zh-CN" altLang="en-US" dirty="0"/>
              <a:t>（</a:t>
            </a:r>
            <a:r>
              <a:rPr lang="en-US" altLang="zh-CN" dirty="0"/>
              <a:t>Streaming Multiprocessor</a:t>
            </a:r>
            <a:r>
              <a:rPr lang="zh-CN" altLang="en-US" dirty="0"/>
              <a:t>）</a:t>
            </a:r>
            <a:endParaRPr kumimoji="1" lang="zh-CN" altLang="en-US" dirty="0"/>
          </a:p>
        </p:txBody>
      </p:sp>
      <p:pic>
        <p:nvPicPr>
          <p:cNvPr id="4" name="图片 3">
            <a:extLst>
              <a:ext uri="{FF2B5EF4-FFF2-40B4-BE49-F238E27FC236}">
                <a16:creationId xmlns:a16="http://schemas.microsoft.com/office/drawing/2014/main" id="{2C37C8A1-27C6-4C46-8377-9E728D87FC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8461" y="1267798"/>
            <a:ext cx="4464496" cy="5107685"/>
          </a:xfrm>
          <a:prstGeom prst="rect">
            <a:avLst/>
          </a:prstGeom>
        </p:spPr>
      </p:pic>
      <p:graphicFrame>
        <p:nvGraphicFramePr>
          <p:cNvPr id="7" name="表格 6">
            <a:extLst>
              <a:ext uri="{FF2B5EF4-FFF2-40B4-BE49-F238E27FC236}">
                <a16:creationId xmlns:a16="http://schemas.microsoft.com/office/drawing/2014/main" id="{B0DAF0A9-6561-9C4D-AA2E-2341414F8D33}"/>
              </a:ext>
            </a:extLst>
          </p:cNvPr>
          <p:cNvGraphicFramePr>
            <a:graphicFrameLocks noGrp="1"/>
          </p:cNvGraphicFramePr>
          <p:nvPr>
            <p:extLst>
              <p:ext uri="{D42A27DB-BD31-4B8C-83A1-F6EECF244321}">
                <p14:modId xmlns:p14="http://schemas.microsoft.com/office/powerpoint/2010/main" val="955185607"/>
              </p:ext>
            </p:extLst>
          </p:nvPr>
        </p:nvGraphicFramePr>
        <p:xfrm>
          <a:off x="769789" y="1574800"/>
          <a:ext cx="5328592" cy="4603627"/>
        </p:xfrm>
        <a:graphic>
          <a:graphicData uri="http://schemas.openxmlformats.org/drawingml/2006/table">
            <a:tbl>
              <a:tblPr firstRow="1" bandRow="1">
                <a:tableStyleId>{5940675A-B579-460E-94D1-54222C63F5DA}</a:tableStyleId>
              </a:tblPr>
              <a:tblGrid>
                <a:gridCol w="2664296">
                  <a:extLst>
                    <a:ext uri="{9D8B030D-6E8A-4147-A177-3AD203B41FA5}">
                      <a16:colId xmlns:a16="http://schemas.microsoft.com/office/drawing/2014/main" val="1635140964"/>
                    </a:ext>
                  </a:extLst>
                </a:gridCol>
                <a:gridCol w="2664296">
                  <a:extLst>
                    <a:ext uri="{9D8B030D-6E8A-4147-A177-3AD203B41FA5}">
                      <a16:colId xmlns:a16="http://schemas.microsoft.com/office/drawing/2014/main" val="3590013571"/>
                    </a:ext>
                  </a:extLst>
                </a:gridCol>
              </a:tblGrid>
              <a:tr h="657661">
                <a:tc>
                  <a:txBody>
                    <a:bodyPr/>
                    <a:lstStyle/>
                    <a:p>
                      <a:pPr algn="ct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D150"/>
                    </a:solidFill>
                  </a:tcPr>
                </a:tc>
                <a:tc>
                  <a:txBody>
                    <a:bodyPr/>
                    <a:lstStyle/>
                    <a:p>
                      <a:pPr algn="ctr"/>
                      <a:r>
                        <a:rPr lang="en-US" altLang="zh-CN" sz="2000" dirty="0">
                          <a:solidFill>
                            <a:schemeClr val="bg1"/>
                          </a:solidFill>
                          <a:latin typeface="Gill Sans MT" panose="020B0502020104020203" pitchFamily="34" charset="0"/>
                          <a:ea typeface="Microsoft YaHei" panose="020B0503020204020204" pitchFamily="34" charset="-122"/>
                        </a:rPr>
                        <a:t>GP</a:t>
                      </a:r>
                      <a:r>
                        <a:rPr lang="zh-CN" altLang="en-US" sz="2000" dirty="0">
                          <a:solidFill>
                            <a:schemeClr val="bg1"/>
                          </a:solidFill>
                          <a:latin typeface="Gill Sans MT" panose="020B0502020104020203" pitchFamily="34" charset="0"/>
                          <a:ea typeface="Microsoft YaHei" panose="020B0503020204020204" pitchFamily="34" charset="-122"/>
                        </a:rPr>
                        <a:t> </a:t>
                      </a:r>
                      <a:r>
                        <a:rPr lang="en-US" altLang="zh-CN" sz="2000" dirty="0">
                          <a:solidFill>
                            <a:schemeClr val="bg1"/>
                          </a:solidFill>
                          <a:latin typeface="Gill Sans MT" panose="020B0502020104020203" pitchFamily="34" charset="0"/>
                          <a:ea typeface="Microsoft YaHei" panose="020B0503020204020204" pitchFamily="34" charset="-122"/>
                        </a:rPr>
                        <a:t>100</a:t>
                      </a:r>
                      <a:endParaRPr lang="zh-CN" altLang="en-US" sz="2000" dirty="0">
                        <a:solidFill>
                          <a:schemeClr val="bg1"/>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1D150"/>
                    </a:solidFill>
                  </a:tcPr>
                </a:tc>
                <a:extLst>
                  <a:ext uri="{0D108BD9-81ED-4DB2-BD59-A6C34878D82A}">
                    <a16:rowId xmlns:a16="http://schemas.microsoft.com/office/drawing/2014/main" val="234047728"/>
                  </a:ext>
                </a:extLst>
              </a:tr>
              <a:tr h="657661">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CUDA</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Core</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64</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5927457"/>
                  </a:ext>
                </a:extLst>
              </a:tr>
              <a:tr h="657661">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Register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File</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256KB</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3938484063"/>
                  </a:ext>
                </a:extLst>
              </a:tr>
              <a:tr h="657661">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Shared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Memory</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64KB</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63236642"/>
                  </a:ext>
                </a:extLst>
              </a:tr>
              <a:tr h="657661">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Active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Thread</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2048</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219348671"/>
                  </a:ext>
                </a:extLst>
              </a:tr>
              <a:tr h="657661">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Active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Block</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32</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16244265"/>
                  </a:ext>
                </a:extLst>
              </a:tr>
              <a:tr h="657661">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Active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Grid</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tc>
                  <a:txBody>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8</a:t>
                      </a:r>
                      <a:endParaRPr lang="zh-CN" altLang="en-US" sz="2000" dirty="0">
                        <a:solidFill>
                          <a:srgbClr val="374154"/>
                        </a:solidFill>
                        <a:latin typeface="Gill Sans MT" panose="020B0502020104020203" pitchFamily="34" charset="0"/>
                        <a:ea typeface="Microsoft YaHei"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2264635446"/>
                  </a:ext>
                </a:extLst>
              </a:tr>
            </a:tbl>
          </a:graphicData>
        </a:graphic>
      </p:graphicFrame>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286D9C24-A7C3-F745-BDF9-7B5A5BB2BBC5}"/>
                  </a:ext>
                </a:extLst>
              </p14:cNvPr>
              <p14:cNvContentPartPr/>
              <p14:nvPr/>
            </p14:nvContentPartPr>
            <p14:xfrm>
              <a:off x="4438080" y="1914120"/>
              <a:ext cx="638280" cy="45000"/>
            </p14:xfrm>
          </p:contentPart>
        </mc:Choice>
        <mc:Fallback>
          <p:pic>
            <p:nvPicPr>
              <p:cNvPr id="3" name="墨迹 2">
                <a:extLst>
                  <a:ext uri="{FF2B5EF4-FFF2-40B4-BE49-F238E27FC236}">
                    <a16:creationId xmlns:a16="http://schemas.microsoft.com/office/drawing/2014/main" id="{286D9C24-A7C3-F745-BDF9-7B5A5BB2BBC5}"/>
                  </a:ext>
                </a:extLst>
              </p:cNvPr>
              <p:cNvPicPr/>
              <p:nvPr/>
            </p:nvPicPr>
            <p:blipFill>
              <a:blip r:embed="rId4"/>
              <a:stretch>
                <a:fillRect/>
              </a:stretch>
            </p:blipFill>
            <p:spPr>
              <a:xfrm>
                <a:off x="4422240" y="1850760"/>
                <a:ext cx="669600" cy="171720"/>
              </a:xfrm>
              <a:prstGeom prst="rect">
                <a:avLst/>
              </a:prstGeom>
            </p:spPr>
          </p:pic>
        </mc:Fallback>
      </mc:AlternateContent>
    </p:spTree>
    <p:extLst>
      <p:ext uri="{BB962C8B-B14F-4D97-AF65-F5344CB8AC3E}">
        <p14:creationId xmlns:p14="http://schemas.microsoft.com/office/powerpoint/2010/main" val="140727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3B8BF-06E0-A246-A2C4-2A94DAAC39CB}"/>
              </a:ext>
            </a:extLst>
          </p:cNvPr>
          <p:cNvSpPr>
            <a:spLocks noGrp="1"/>
          </p:cNvSpPr>
          <p:nvPr>
            <p:ph type="title"/>
          </p:nvPr>
        </p:nvSpPr>
        <p:spPr/>
        <p:txBody>
          <a:bodyPr/>
          <a:lstStyle/>
          <a:p>
            <a:r>
              <a:rPr lang="en-US" altLang="zh-CN" dirty="0"/>
              <a:t>SM</a:t>
            </a:r>
            <a:r>
              <a:rPr lang="zh-CN" altLang="en-US" dirty="0"/>
              <a:t>（</a:t>
            </a:r>
            <a:r>
              <a:rPr lang="en-US" altLang="zh-CN" dirty="0"/>
              <a:t>Streaming Multiprocessor</a:t>
            </a:r>
            <a:r>
              <a:rPr lang="zh-CN" altLang="en-US" dirty="0"/>
              <a:t>）</a:t>
            </a:r>
            <a:endParaRPr kumimoji="1" lang="zh-CN" altLang="en-US" dirty="0"/>
          </a:p>
        </p:txBody>
      </p:sp>
      <p:sp>
        <p:nvSpPr>
          <p:cNvPr id="5" name="内容占位符 4">
            <a:extLst>
              <a:ext uri="{FF2B5EF4-FFF2-40B4-BE49-F238E27FC236}">
                <a16:creationId xmlns:a16="http://schemas.microsoft.com/office/drawing/2014/main" id="{D92381A2-B75D-0946-98C5-55ED2CE4D620}"/>
              </a:ext>
            </a:extLst>
          </p:cNvPr>
          <p:cNvSpPr>
            <a:spLocks noGrp="1"/>
          </p:cNvSpPr>
          <p:nvPr>
            <p:ph sz="half" idx="1"/>
          </p:nvPr>
        </p:nvSpPr>
        <p:spPr>
          <a:xfrm>
            <a:off x="623635" y="1412776"/>
            <a:ext cx="10963473" cy="4896544"/>
          </a:xfrm>
        </p:spPr>
        <p:txBody>
          <a:bodyPr/>
          <a:lstStyle/>
          <a:p>
            <a:r>
              <a:rPr lang="en-US" altLang="zh-CN" b="1" dirty="0"/>
              <a:t>SM</a:t>
            </a:r>
            <a:r>
              <a:rPr lang="zh-CN" altLang="en-US" b="1" dirty="0"/>
              <a:t>：</a:t>
            </a:r>
            <a:r>
              <a:rPr lang="zh-CN" altLang="en-US" dirty="0"/>
              <a:t>流式多处理器，核心组件包括</a:t>
            </a:r>
            <a:r>
              <a:rPr lang="en-US" altLang="zh-CN" dirty="0"/>
              <a:t>CUDA</a:t>
            </a:r>
            <a:r>
              <a:rPr lang="zh-CN" altLang="en-US" dirty="0"/>
              <a:t>核心、共享内存、寄存器等。</a:t>
            </a:r>
            <a:r>
              <a:rPr lang="en-US" altLang="zh-CN" dirty="0"/>
              <a:t>SM</a:t>
            </a:r>
            <a:r>
              <a:rPr lang="zh-CN" altLang="en-US" dirty="0"/>
              <a:t>包含许多为线程执行数学运算的</a:t>
            </a:r>
            <a:r>
              <a:rPr lang="en-US" altLang="zh-CN" dirty="0"/>
              <a:t>Core</a:t>
            </a:r>
            <a:r>
              <a:rPr lang="zh-CN" altLang="en-US" dirty="0"/>
              <a:t>，是 </a:t>
            </a:r>
            <a:r>
              <a:rPr lang="en-US" altLang="zh-CN" dirty="0"/>
              <a:t>NVIDA</a:t>
            </a:r>
            <a:r>
              <a:rPr lang="zh-CN" altLang="en-US" dirty="0"/>
              <a:t> 的核心。。主要包括：</a:t>
            </a:r>
            <a:endParaRPr lang="en-US" altLang="zh-CN" dirty="0"/>
          </a:p>
          <a:p>
            <a:endParaRPr lang="en-US" altLang="zh-CN" dirty="0"/>
          </a:p>
          <a:p>
            <a:pPr marL="758825" lvl="1" indent="-520700">
              <a:buFont typeface="+mj-lt"/>
              <a:buAutoNum type="arabicPeriod"/>
            </a:pPr>
            <a:r>
              <a:rPr lang="en-US" altLang="zh-CN" dirty="0">
                <a:solidFill>
                  <a:srgbClr val="91D150"/>
                </a:solidFill>
              </a:rPr>
              <a:t>CUDA Core</a:t>
            </a:r>
            <a:r>
              <a:rPr lang="zh-CN" altLang="en-US" dirty="0">
                <a:solidFill>
                  <a:srgbClr val="91D150"/>
                </a:solidFill>
              </a:rPr>
              <a:t>：</a:t>
            </a:r>
            <a:r>
              <a:rPr lang="zh-CN" altLang="en-US" dirty="0"/>
              <a:t>向量运行单元 （</a:t>
            </a:r>
            <a:r>
              <a:rPr lang="en-US" altLang="zh-CN" dirty="0"/>
              <a:t>FP32-FPU</a:t>
            </a:r>
            <a:r>
              <a:rPr lang="zh-CN" altLang="en-US" dirty="0"/>
              <a:t>、</a:t>
            </a:r>
            <a:r>
              <a:rPr lang="en-US" altLang="zh-CN" dirty="0"/>
              <a:t>FP64-DPU</a:t>
            </a:r>
            <a:r>
              <a:rPr lang="zh-CN" altLang="en-US" dirty="0"/>
              <a:t>、</a:t>
            </a:r>
            <a:r>
              <a:rPr lang="en-US" altLang="zh-CN" dirty="0"/>
              <a:t>INT32-ALU</a:t>
            </a:r>
            <a:r>
              <a:rPr lang="zh-CN" altLang="en-US" dirty="0"/>
              <a:t>）；</a:t>
            </a:r>
          </a:p>
          <a:p>
            <a:pPr marL="758825" lvl="1" indent="-520700">
              <a:buFont typeface="+mj-lt"/>
              <a:buAutoNum type="arabicPeriod"/>
            </a:pPr>
            <a:r>
              <a:rPr lang="en-US" altLang="zh-CN" dirty="0">
                <a:solidFill>
                  <a:srgbClr val="91D150"/>
                </a:solidFill>
              </a:rPr>
              <a:t>Tensor Core</a:t>
            </a:r>
            <a:r>
              <a:rPr lang="zh-CN" altLang="en-US" dirty="0">
                <a:solidFill>
                  <a:srgbClr val="91D150"/>
                </a:solidFill>
              </a:rPr>
              <a:t>：</a:t>
            </a:r>
            <a:r>
              <a:rPr lang="zh-CN" altLang="en-US" dirty="0"/>
              <a:t>张量运算单元（</a:t>
            </a:r>
            <a:r>
              <a:rPr lang="en-US" altLang="zh-CN" dirty="0"/>
              <a:t>FP16</a:t>
            </a:r>
            <a:r>
              <a:rPr lang="zh-CN" altLang="en-US" dirty="0"/>
              <a:t>、</a:t>
            </a:r>
            <a:r>
              <a:rPr lang="en-US" altLang="zh-CN" dirty="0"/>
              <a:t>BF16</a:t>
            </a:r>
            <a:r>
              <a:rPr lang="zh-CN" altLang="en-US" dirty="0"/>
              <a:t>、</a:t>
            </a:r>
            <a:r>
              <a:rPr lang="en-US" altLang="zh-CN" dirty="0"/>
              <a:t>INT8</a:t>
            </a:r>
            <a:r>
              <a:rPr lang="zh-CN" altLang="en-US" dirty="0"/>
              <a:t>、</a:t>
            </a:r>
            <a:r>
              <a:rPr lang="en-US" altLang="zh-CN" dirty="0"/>
              <a:t>INT4</a:t>
            </a:r>
            <a:r>
              <a:rPr lang="zh-CN" altLang="en-US" dirty="0"/>
              <a:t>）；</a:t>
            </a:r>
          </a:p>
          <a:p>
            <a:pPr marL="758825" lvl="1" indent="-520700">
              <a:buFont typeface="+mj-lt"/>
              <a:buAutoNum type="arabicPeriod"/>
            </a:pPr>
            <a:r>
              <a:rPr lang="en-US" altLang="zh-CN" dirty="0">
                <a:solidFill>
                  <a:srgbClr val="91D150"/>
                </a:solidFill>
              </a:rPr>
              <a:t>Special Function Units</a:t>
            </a:r>
            <a:r>
              <a:rPr lang="zh-CN" altLang="en-US" dirty="0">
                <a:solidFill>
                  <a:srgbClr val="91D150"/>
                </a:solidFill>
              </a:rPr>
              <a:t>：</a:t>
            </a:r>
            <a:r>
              <a:rPr lang="zh-CN" altLang="en-US" dirty="0"/>
              <a:t>特殊函数单元 </a:t>
            </a:r>
            <a:r>
              <a:rPr lang="en-US" altLang="zh-CN" dirty="0"/>
              <a:t>SFU</a:t>
            </a:r>
            <a:r>
              <a:rPr lang="zh-CN" altLang="en-US" dirty="0"/>
              <a:t>（超越函数和数学函数，</a:t>
            </a:r>
            <a:r>
              <a:rPr lang="en-US" altLang="zh-CN" dirty="0"/>
              <a:t>e.g.</a:t>
            </a:r>
            <a:r>
              <a:rPr lang="zh-CN" altLang="en-US" dirty="0"/>
              <a:t> 反平方根、正余弦等）；</a:t>
            </a:r>
            <a:endParaRPr lang="en-US" altLang="zh-CN" dirty="0"/>
          </a:p>
          <a:p>
            <a:pPr marL="758825" lvl="1" indent="-520700">
              <a:buFont typeface="+mj-lt"/>
              <a:buAutoNum type="arabicPeriod"/>
            </a:pPr>
            <a:r>
              <a:rPr lang="en-US" altLang="zh-CN" dirty="0">
                <a:solidFill>
                  <a:srgbClr val="91D150"/>
                </a:solidFill>
              </a:rPr>
              <a:t>Warp Scheduler</a:t>
            </a:r>
            <a:r>
              <a:rPr lang="zh-CN" altLang="en-US" dirty="0"/>
              <a:t>：线程束调度器（</a:t>
            </a:r>
            <a:r>
              <a:rPr lang="en-US" altLang="zh-CN" dirty="0"/>
              <a:t>XX</a:t>
            </a:r>
            <a:r>
              <a:rPr lang="zh-CN" altLang="en-US" dirty="0"/>
              <a:t> </a:t>
            </a:r>
            <a:r>
              <a:rPr lang="en-US" altLang="zh-CN" dirty="0"/>
              <a:t>Thread</a:t>
            </a:r>
            <a:r>
              <a:rPr lang="zh-CN" altLang="en-US" dirty="0"/>
              <a:t> </a:t>
            </a:r>
            <a:r>
              <a:rPr lang="en-US" altLang="zh-CN" dirty="0"/>
              <a:t>/</a:t>
            </a:r>
            <a:r>
              <a:rPr lang="zh-CN" altLang="en-US" dirty="0"/>
              <a:t> </a:t>
            </a:r>
            <a:r>
              <a:rPr lang="en-US" altLang="zh-CN" dirty="0"/>
              <a:t>clock</a:t>
            </a:r>
            <a:r>
              <a:rPr lang="zh-CN" altLang="en-US" dirty="0"/>
              <a:t>）；</a:t>
            </a:r>
            <a:endParaRPr lang="en-US" altLang="zh-CN" dirty="0">
              <a:solidFill>
                <a:srgbClr val="91D150"/>
              </a:solidFill>
            </a:endParaRPr>
          </a:p>
          <a:p>
            <a:pPr marL="758825" lvl="1" indent="-520700">
              <a:buFont typeface="+mj-lt"/>
              <a:buAutoNum type="arabicPeriod"/>
            </a:pPr>
            <a:r>
              <a:rPr lang="en-US" altLang="zh-CN" dirty="0">
                <a:solidFill>
                  <a:srgbClr val="91D150"/>
                </a:solidFill>
              </a:rPr>
              <a:t>Dispatch Unit</a:t>
            </a:r>
            <a:r>
              <a:rPr lang="zh-CN" altLang="en-US" dirty="0"/>
              <a:t>：指令分发单元（</a:t>
            </a:r>
            <a:r>
              <a:rPr lang="en-US" altLang="zh-CN" dirty="0"/>
              <a:t>XX</a:t>
            </a:r>
            <a:r>
              <a:rPr lang="zh-CN" altLang="en-US" dirty="0"/>
              <a:t> </a:t>
            </a:r>
            <a:r>
              <a:rPr lang="en-US" altLang="zh-CN" dirty="0"/>
              <a:t>Thread</a:t>
            </a:r>
            <a:r>
              <a:rPr lang="zh-CN" altLang="en-US" dirty="0"/>
              <a:t> </a:t>
            </a:r>
            <a:r>
              <a:rPr lang="en-US" altLang="zh-CN" dirty="0"/>
              <a:t>/</a:t>
            </a:r>
            <a:r>
              <a:rPr lang="zh-CN" altLang="en-US" dirty="0"/>
              <a:t> </a:t>
            </a:r>
            <a:r>
              <a:rPr lang="en-US" altLang="zh-CN" dirty="0"/>
              <a:t>clock</a:t>
            </a:r>
            <a:r>
              <a:rPr lang="zh-CN" altLang="en-US" dirty="0"/>
              <a:t>）；</a:t>
            </a:r>
          </a:p>
          <a:p>
            <a:pPr marL="758825" lvl="1" indent="-520700">
              <a:buFont typeface="+mj-lt"/>
              <a:buAutoNum type="arabicPeriod"/>
            </a:pPr>
            <a:r>
              <a:rPr lang="en-US" altLang="zh-CN" dirty="0">
                <a:solidFill>
                  <a:srgbClr val="91D150"/>
                </a:solidFill>
              </a:rPr>
              <a:t>Multi level</a:t>
            </a:r>
            <a:r>
              <a:rPr lang="zh-CN" altLang="en-US" dirty="0">
                <a:solidFill>
                  <a:srgbClr val="91D150"/>
                </a:solidFill>
              </a:rPr>
              <a:t> </a:t>
            </a:r>
            <a:r>
              <a:rPr lang="en-US" altLang="zh-CN" dirty="0">
                <a:solidFill>
                  <a:srgbClr val="91D150"/>
                </a:solidFill>
              </a:rPr>
              <a:t>Cache</a:t>
            </a:r>
            <a:r>
              <a:rPr lang="zh-CN" altLang="en-US" dirty="0"/>
              <a:t>：多级缓存（</a:t>
            </a:r>
            <a:r>
              <a:rPr lang="en-US" altLang="zh-CN" dirty="0"/>
              <a:t>L0/L1 Instruction Cache</a:t>
            </a:r>
            <a:r>
              <a:rPr lang="zh-CN" altLang="en-US" dirty="0"/>
              <a:t>、</a:t>
            </a:r>
            <a:r>
              <a:rPr lang="en-US" altLang="zh-CN" dirty="0"/>
              <a:t>L1 Data Cache &amp; Shared Memory</a:t>
            </a:r>
            <a:r>
              <a:rPr lang="zh-CN" altLang="en-US" dirty="0"/>
              <a:t>）；</a:t>
            </a:r>
          </a:p>
          <a:p>
            <a:pPr marL="758825" lvl="1" indent="-520700">
              <a:buFont typeface="+mj-lt"/>
              <a:buAutoNum type="arabicPeriod"/>
            </a:pPr>
            <a:r>
              <a:rPr lang="en-US" altLang="zh-CN" dirty="0">
                <a:solidFill>
                  <a:srgbClr val="91D150"/>
                </a:solidFill>
              </a:rPr>
              <a:t>Register File</a:t>
            </a:r>
            <a:r>
              <a:rPr lang="zh-CN" altLang="en-US" dirty="0">
                <a:solidFill>
                  <a:srgbClr val="91D150"/>
                </a:solidFill>
              </a:rPr>
              <a:t>：</a:t>
            </a:r>
            <a:r>
              <a:rPr lang="zh-CN" altLang="en-US" dirty="0"/>
              <a:t>寄存器堆；</a:t>
            </a:r>
            <a:endParaRPr lang="en-US" altLang="zh-CN" dirty="0"/>
          </a:p>
          <a:p>
            <a:pPr marL="758825" lvl="1" indent="-520700">
              <a:buFont typeface="+mj-lt"/>
              <a:buAutoNum type="arabicPeriod"/>
            </a:pPr>
            <a:r>
              <a:rPr lang="en-US" altLang="zh-CN" dirty="0">
                <a:solidFill>
                  <a:srgbClr val="91D150"/>
                </a:solidFill>
              </a:rPr>
              <a:t>Load/Store</a:t>
            </a:r>
            <a:r>
              <a:rPr lang="zh-CN" altLang="en-US" dirty="0">
                <a:solidFill>
                  <a:srgbClr val="91D150"/>
                </a:solidFill>
              </a:rPr>
              <a:t>：</a:t>
            </a:r>
            <a:r>
              <a:rPr lang="zh-CN" altLang="en-US" dirty="0"/>
              <a:t>访问存储单元</a:t>
            </a:r>
            <a:r>
              <a:rPr lang="en-US" altLang="zh-CN" dirty="0"/>
              <a:t>LD/ST</a:t>
            </a:r>
            <a:r>
              <a:rPr lang="zh-CN" altLang="en-US" dirty="0"/>
              <a:t>（负责数据处理）；</a:t>
            </a: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EBBD09C4-109C-B245-AD24-981C12AA08E4}"/>
                  </a:ext>
                </a:extLst>
              </p14:cNvPr>
              <p14:cNvContentPartPr/>
              <p14:nvPr/>
            </p14:nvContentPartPr>
            <p14:xfrm>
              <a:off x="991080" y="3089520"/>
              <a:ext cx="142920" cy="33480"/>
            </p14:xfrm>
          </p:contentPart>
        </mc:Choice>
        <mc:Fallback>
          <p:pic>
            <p:nvPicPr>
              <p:cNvPr id="3" name="墨迹 2">
                <a:extLst>
                  <a:ext uri="{FF2B5EF4-FFF2-40B4-BE49-F238E27FC236}">
                    <a16:creationId xmlns:a16="http://schemas.microsoft.com/office/drawing/2014/main" id="{EBBD09C4-109C-B245-AD24-981C12AA08E4}"/>
                  </a:ext>
                </a:extLst>
              </p:cNvPr>
              <p:cNvPicPr/>
              <p:nvPr/>
            </p:nvPicPr>
            <p:blipFill>
              <a:blip r:embed="rId3"/>
              <a:stretch>
                <a:fillRect/>
              </a:stretch>
            </p:blipFill>
            <p:spPr>
              <a:xfrm>
                <a:off x="975240" y="3026160"/>
                <a:ext cx="1742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B586295F-E228-9642-9E3F-CD710633E9EE}"/>
                  </a:ext>
                </a:extLst>
              </p14:cNvPr>
              <p14:cNvContentPartPr/>
              <p14:nvPr/>
            </p14:nvContentPartPr>
            <p14:xfrm>
              <a:off x="923040" y="3504600"/>
              <a:ext cx="190440" cy="6840"/>
            </p14:xfrm>
          </p:contentPart>
        </mc:Choice>
        <mc:Fallback>
          <p:pic>
            <p:nvPicPr>
              <p:cNvPr id="4" name="墨迹 3">
                <a:extLst>
                  <a:ext uri="{FF2B5EF4-FFF2-40B4-BE49-F238E27FC236}">
                    <a16:creationId xmlns:a16="http://schemas.microsoft.com/office/drawing/2014/main" id="{B586295F-E228-9642-9E3F-CD710633E9EE}"/>
                  </a:ext>
                </a:extLst>
              </p:cNvPr>
              <p:cNvPicPr/>
              <p:nvPr/>
            </p:nvPicPr>
            <p:blipFill>
              <a:blip r:embed="rId5"/>
              <a:stretch>
                <a:fillRect/>
              </a:stretch>
            </p:blipFill>
            <p:spPr>
              <a:xfrm>
                <a:off x="907200" y="3441240"/>
                <a:ext cx="2217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墨迹 5">
                <a:extLst>
                  <a:ext uri="{FF2B5EF4-FFF2-40B4-BE49-F238E27FC236}">
                    <a16:creationId xmlns:a16="http://schemas.microsoft.com/office/drawing/2014/main" id="{C7228A5A-83F5-224B-B47C-CF976C2AFE89}"/>
                  </a:ext>
                </a:extLst>
              </p14:cNvPr>
              <p14:cNvContentPartPr/>
              <p14:nvPr/>
            </p14:nvContentPartPr>
            <p14:xfrm>
              <a:off x="974160" y="3877920"/>
              <a:ext cx="152640" cy="21240"/>
            </p14:xfrm>
          </p:contentPart>
        </mc:Choice>
        <mc:Fallback>
          <p:pic>
            <p:nvPicPr>
              <p:cNvPr id="6" name="墨迹 5">
                <a:extLst>
                  <a:ext uri="{FF2B5EF4-FFF2-40B4-BE49-F238E27FC236}">
                    <a16:creationId xmlns:a16="http://schemas.microsoft.com/office/drawing/2014/main" id="{C7228A5A-83F5-224B-B47C-CF976C2AFE89}"/>
                  </a:ext>
                </a:extLst>
              </p:cNvPr>
              <p:cNvPicPr/>
              <p:nvPr/>
            </p:nvPicPr>
            <p:blipFill>
              <a:blip r:embed="rId7"/>
              <a:stretch>
                <a:fillRect/>
              </a:stretch>
            </p:blipFill>
            <p:spPr>
              <a:xfrm>
                <a:off x="958320" y="3814560"/>
                <a:ext cx="1839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墨迹 6">
                <a:extLst>
                  <a:ext uri="{FF2B5EF4-FFF2-40B4-BE49-F238E27FC236}">
                    <a16:creationId xmlns:a16="http://schemas.microsoft.com/office/drawing/2014/main" id="{1E5A2159-1BDC-5345-B35A-5A49A0978ACF}"/>
                  </a:ext>
                </a:extLst>
              </p14:cNvPr>
              <p14:cNvContentPartPr/>
              <p14:nvPr/>
            </p14:nvContentPartPr>
            <p14:xfrm>
              <a:off x="974160" y="5541840"/>
              <a:ext cx="107280" cy="12600"/>
            </p14:xfrm>
          </p:contentPart>
        </mc:Choice>
        <mc:Fallback>
          <p:pic>
            <p:nvPicPr>
              <p:cNvPr id="7" name="墨迹 6">
                <a:extLst>
                  <a:ext uri="{FF2B5EF4-FFF2-40B4-BE49-F238E27FC236}">
                    <a16:creationId xmlns:a16="http://schemas.microsoft.com/office/drawing/2014/main" id="{1E5A2159-1BDC-5345-B35A-5A49A0978ACF}"/>
                  </a:ext>
                </a:extLst>
              </p:cNvPr>
              <p:cNvPicPr/>
              <p:nvPr/>
            </p:nvPicPr>
            <p:blipFill>
              <a:blip r:embed="rId9"/>
              <a:stretch>
                <a:fillRect/>
              </a:stretch>
            </p:blipFill>
            <p:spPr>
              <a:xfrm>
                <a:off x="958320" y="5478480"/>
                <a:ext cx="1386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墨迹 7">
                <a:extLst>
                  <a:ext uri="{FF2B5EF4-FFF2-40B4-BE49-F238E27FC236}">
                    <a16:creationId xmlns:a16="http://schemas.microsoft.com/office/drawing/2014/main" id="{C289D097-6C41-0749-A222-78237C1F206E}"/>
                  </a:ext>
                </a:extLst>
              </p14:cNvPr>
              <p14:cNvContentPartPr/>
              <p14:nvPr/>
            </p14:nvContentPartPr>
            <p14:xfrm>
              <a:off x="931680" y="5982840"/>
              <a:ext cx="233640" cy="23760"/>
            </p14:xfrm>
          </p:contentPart>
        </mc:Choice>
        <mc:Fallback>
          <p:pic>
            <p:nvPicPr>
              <p:cNvPr id="8" name="墨迹 7">
                <a:extLst>
                  <a:ext uri="{FF2B5EF4-FFF2-40B4-BE49-F238E27FC236}">
                    <a16:creationId xmlns:a16="http://schemas.microsoft.com/office/drawing/2014/main" id="{C289D097-6C41-0749-A222-78237C1F206E}"/>
                  </a:ext>
                </a:extLst>
              </p:cNvPr>
              <p:cNvPicPr/>
              <p:nvPr/>
            </p:nvPicPr>
            <p:blipFill>
              <a:blip r:embed="rId11"/>
              <a:stretch>
                <a:fillRect/>
              </a:stretch>
            </p:blipFill>
            <p:spPr>
              <a:xfrm>
                <a:off x="915840" y="5919480"/>
                <a:ext cx="264960" cy="150480"/>
              </a:xfrm>
              <a:prstGeom prst="rect">
                <a:avLst/>
              </a:prstGeom>
            </p:spPr>
          </p:pic>
        </mc:Fallback>
      </mc:AlternateContent>
    </p:spTree>
    <p:extLst>
      <p:ext uri="{BB962C8B-B14F-4D97-AF65-F5344CB8AC3E}">
        <p14:creationId xmlns:p14="http://schemas.microsoft.com/office/powerpoint/2010/main" val="1071330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432BE0-A695-184A-8336-5CBF5A249CDF}"/>
              </a:ext>
            </a:extLst>
          </p:cNvPr>
          <p:cNvSpPr>
            <a:spLocks noGrp="1"/>
          </p:cNvSpPr>
          <p:nvPr>
            <p:ph type="title"/>
          </p:nvPr>
        </p:nvSpPr>
        <p:spPr/>
        <p:txBody>
          <a:bodyPr/>
          <a:lstStyle/>
          <a:p>
            <a:r>
              <a:rPr lang="en-US" altLang="zh-CN" dirty="0"/>
              <a:t>SP</a:t>
            </a:r>
            <a:r>
              <a:rPr lang="zh-CN" altLang="en-US" dirty="0"/>
              <a:t>，流处理器 </a:t>
            </a:r>
            <a:r>
              <a:rPr lang="en-US" altLang="zh-CN" dirty="0"/>
              <a:t>(Stream Processor)</a:t>
            </a:r>
            <a:endParaRPr lang="zh-CN" altLang="en-US" dirty="0"/>
          </a:p>
        </p:txBody>
      </p:sp>
      <p:sp>
        <p:nvSpPr>
          <p:cNvPr id="5" name="内容占位符 4">
            <a:extLst>
              <a:ext uri="{FF2B5EF4-FFF2-40B4-BE49-F238E27FC236}">
                <a16:creationId xmlns:a16="http://schemas.microsoft.com/office/drawing/2014/main" id="{4CD8F5EC-471D-8249-B9F0-2160ED7510C2}"/>
              </a:ext>
            </a:extLst>
          </p:cNvPr>
          <p:cNvSpPr>
            <a:spLocks noGrp="1"/>
          </p:cNvSpPr>
          <p:nvPr>
            <p:ph sz="half" idx="1"/>
          </p:nvPr>
        </p:nvSpPr>
        <p:spPr>
          <a:xfrm>
            <a:off x="623635" y="1412776"/>
            <a:ext cx="6122817" cy="4671000"/>
          </a:xfrm>
        </p:spPr>
        <p:txBody>
          <a:bodyPr anchor="ctr"/>
          <a:lstStyle/>
          <a:p>
            <a:r>
              <a:rPr lang="en-US" altLang="zh-CN" b="1" dirty="0"/>
              <a:t>SP</a:t>
            </a:r>
            <a:r>
              <a:rPr lang="zh-CN" altLang="en-US" b="1" dirty="0"/>
              <a:t>：</a:t>
            </a:r>
            <a:r>
              <a:rPr lang="zh-CN" altLang="en-US" dirty="0"/>
              <a:t>最基本的处理单元，</a:t>
            </a:r>
            <a:r>
              <a:rPr lang="en-US" altLang="zh-CN" dirty="0"/>
              <a:t>Streaming processor</a:t>
            </a:r>
            <a:r>
              <a:rPr lang="zh-CN" altLang="en-US" dirty="0"/>
              <a:t>，也称为</a:t>
            </a:r>
            <a:r>
              <a:rPr lang="en-US" altLang="zh-CN" dirty="0"/>
              <a:t>CUDA core</a:t>
            </a:r>
            <a:r>
              <a:rPr lang="zh-CN" altLang="en-US" dirty="0"/>
              <a:t>，最后线程具体的指令和任务都是在</a:t>
            </a:r>
            <a:r>
              <a:rPr lang="en-US" altLang="zh-CN" dirty="0"/>
              <a:t>SP</a:t>
            </a:r>
            <a:r>
              <a:rPr lang="zh-CN" altLang="en-US" dirty="0"/>
              <a:t>上处理的。</a:t>
            </a:r>
            <a:r>
              <a:rPr lang="en-US" altLang="zh-CN" dirty="0"/>
              <a:t>GPU</a:t>
            </a:r>
            <a:r>
              <a:rPr lang="zh-CN" altLang="en-US" dirty="0"/>
              <a:t>进行并行计算，也就是很多个</a:t>
            </a:r>
            <a:r>
              <a:rPr lang="en-US" altLang="zh-CN" dirty="0"/>
              <a:t>SP</a:t>
            </a:r>
            <a:r>
              <a:rPr lang="zh-CN" altLang="en-US" dirty="0"/>
              <a:t>同时做处理。</a:t>
            </a:r>
            <a:endParaRPr lang="en-US" altLang="zh-CN" dirty="0"/>
          </a:p>
          <a:p>
            <a:endParaRPr lang="en-US" altLang="zh-CN" dirty="0"/>
          </a:p>
          <a:p>
            <a:r>
              <a:rPr lang="en-US" altLang="zh-CN" b="1" dirty="0"/>
              <a:t>SP</a:t>
            </a:r>
            <a:r>
              <a:rPr lang="zh-CN" altLang="en-US" b="1" dirty="0"/>
              <a:t>的消亡：</a:t>
            </a:r>
            <a:r>
              <a:rPr lang="en-US" altLang="zh-CN" dirty="0"/>
              <a:t>Fermi</a:t>
            </a:r>
            <a:r>
              <a:rPr lang="zh-CN" altLang="en-US" dirty="0"/>
              <a:t> 架构后，</a:t>
            </a:r>
            <a:r>
              <a:rPr lang="en-US" altLang="zh-CN" dirty="0"/>
              <a:t>SP</a:t>
            </a:r>
            <a:r>
              <a:rPr lang="zh-CN" altLang="en-US" dirty="0"/>
              <a:t>被改称为</a:t>
            </a:r>
            <a:r>
              <a:rPr lang="en-US" altLang="zh-CN" dirty="0"/>
              <a:t>CUDA Core</a:t>
            </a:r>
            <a:r>
              <a:rPr lang="zh-CN" altLang="en-US" dirty="0"/>
              <a:t>，通过 </a:t>
            </a:r>
            <a:r>
              <a:rPr lang="en-US" altLang="zh-CN" dirty="0"/>
              <a:t>CUDA</a:t>
            </a:r>
            <a:r>
              <a:rPr lang="zh-CN" altLang="en-US" dirty="0"/>
              <a:t> 来控制具体的指令执行。所以对于现在的</a:t>
            </a:r>
            <a:r>
              <a:rPr lang="en-US" altLang="zh-CN" dirty="0"/>
              <a:t>N</a:t>
            </a:r>
            <a:r>
              <a:rPr lang="zh-CN" altLang="en-US" dirty="0"/>
              <a:t>卡架构来说，流处理器数量即</a:t>
            </a:r>
            <a:r>
              <a:rPr lang="en-US" altLang="zh-CN" dirty="0"/>
              <a:t>CUDA Core</a:t>
            </a:r>
            <a:r>
              <a:rPr lang="zh-CN" altLang="en-US" dirty="0"/>
              <a:t>数量。</a:t>
            </a:r>
          </a:p>
        </p:txBody>
      </p:sp>
      <p:pic>
        <p:nvPicPr>
          <p:cNvPr id="3" name="图片 2">
            <a:extLst>
              <a:ext uri="{FF2B5EF4-FFF2-40B4-BE49-F238E27FC236}">
                <a16:creationId xmlns:a16="http://schemas.microsoft.com/office/drawing/2014/main" id="{3CE0F431-3125-D149-8920-714DA59976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26573" y="1412776"/>
            <a:ext cx="2930879" cy="4815016"/>
          </a:xfrm>
          <a:prstGeom prst="rect">
            <a:avLst/>
          </a:prstGeom>
          <a:ln w="19050">
            <a:solidFill>
              <a:schemeClr val="tx1"/>
            </a:solidFill>
          </a:ln>
        </p:spPr>
      </p:pic>
    </p:spTree>
    <p:extLst>
      <p:ext uri="{BB962C8B-B14F-4D97-AF65-F5344CB8AC3E}">
        <p14:creationId xmlns:p14="http://schemas.microsoft.com/office/powerpoint/2010/main" val="71406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D55AD7B-0911-3345-9C8B-5B758BD63D48}"/>
              </a:ext>
            </a:extLst>
          </p:cNvPr>
          <p:cNvSpPr>
            <a:spLocks noGrp="1"/>
          </p:cNvSpPr>
          <p:nvPr>
            <p:ph type="title"/>
          </p:nvPr>
        </p:nvSpPr>
        <p:spPr/>
        <p:txBody>
          <a:bodyPr/>
          <a:lstStyle/>
          <a:p>
            <a:r>
              <a:rPr lang="en-US" altLang="zh-CN" dirty="0"/>
              <a:t>CUDA</a:t>
            </a:r>
            <a:r>
              <a:rPr lang="zh-CN" altLang="en-US" dirty="0"/>
              <a:t> </a:t>
            </a:r>
            <a:r>
              <a:rPr lang="en-US" altLang="zh-CN" dirty="0"/>
              <a:t>Core</a:t>
            </a:r>
            <a:r>
              <a:rPr lang="zh-CN" altLang="en-US" dirty="0"/>
              <a:t>，</a:t>
            </a:r>
            <a:r>
              <a:rPr lang="en-US" altLang="zh-CN" dirty="0"/>
              <a:t>CUDA</a:t>
            </a:r>
            <a:r>
              <a:rPr lang="zh-CN" altLang="en-US" dirty="0"/>
              <a:t> 核</a:t>
            </a:r>
          </a:p>
        </p:txBody>
      </p:sp>
      <p:sp>
        <p:nvSpPr>
          <p:cNvPr id="6" name="内容占位符 5">
            <a:extLst>
              <a:ext uri="{FF2B5EF4-FFF2-40B4-BE49-F238E27FC236}">
                <a16:creationId xmlns:a16="http://schemas.microsoft.com/office/drawing/2014/main" id="{B92285F4-953C-A540-A6BA-1A61C7590642}"/>
              </a:ext>
            </a:extLst>
          </p:cNvPr>
          <p:cNvSpPr>
            <a:spLocks noGrp="1"/>
          </p:cNvSpPr>
          <p:nvPr>
            <p:ph sz="half" idx="1"/>
          </p:nvPr>
        </p:nvSpPr>
        <p:spPr>
          <a:xfrm>
            <a:off x="623636" y="1412776"/>
            <a:ext cx="5330730" cy="4608512"/>
          </a:xfrm>
        </p:spPr>
        <p:txBody>
          <a:bodyPr anchor="ctr"/>
          <a:lstStyle/>
          <a:p>
            <a:r>
              <a:rPr lang="en-US" altLang="zh-CN" b="1" dirty="0"/>
              <a:t>CUDA</a:t>
            </a:r>
            <a:r>
              <a:rPr lang="zh-CN" altLang="en-US" b="1" dirty="0"/>
              <a:t> </a:t>
            </a:r>
            <a:r>
              <a:rPr lang="en-US" altLang="zh-CN" b="1" dirty="0"/>
              <a:t>Core</a:t>
            </a:r>
            <a:r>
              <a:rPr lang="zh-CN" altLang="en-US" b="1" dirty="0"/>
              <a:t>的提出：</a:t>
            </a:r>
            <a:r>
              <a:rPr lang="en-US" altLang="zh-CN" dirty="0"/>
              <a:t>CUDA Core</a:t>
            </a:r>
            <a:r>
              <a:rPr lang="zh-CN" altLang="en-US" dirty="0"/>
              <a:t> 在 </a:t>
            </a:r>
            <a:r>
              <a:rPr lang="en-US" altLang="zh-CN" dirty="0"/>
              <a:t>Fermi</a:t>
            </a:r>
            <a:r>
              <a:rPr lang="zh-CN" altLang="en-US" dirty="0"/>
              <a:t> 架构里提出，是最小的运算执行单元。</a:t>
            </a:r>
            <a:endParaRPr lang="en-US" altLang="zh-CN" dirty="0"/>
          </a:p>
          <a:p>
            <a:endParaRPr lang="en-US" altLang="zh-CN" dirty="0"/>
          </a:p>
          <a:p>
            <a:r>
              <a:rPr lang="zh-CN" altLang="en-US" dirty="0"/>
              <a:t>在 </a:t>
            </a:r>
            <a:r>
              <a:rPr lang="en-US" altLang="zh-CN" dirty="0"/>
              <a:t>Fermi</a:t>
            </a:r>
            <a:r>
              <a:rPr lang="zh-CN" altLang="en-US" dirty="0"/>
              <a:t> 架构中，一个 </a:t>
            </a:r>
            <a:r>
              <a:rPr lang="en-US" altLang="zh-CN" dirty="0"/>
              <a:t>SM</a:t>
            </a:r>
            <a:r>
              <a:rPr lang="zh-CN" altLang="en-US" dirty="0"/>
              <a:t> 中包含了有 </a:t>
            </a:r>
            <a:r>
              <a:rPr lang="en-US" altLang="zh-CN" dirty="0"/>
              <a:t>2</a:t>
            </a:r>
            <a:r>
              <a:rPr lang="zh-CN" altLang="en-US" dirty="0"/>
              <a:t> 组各 </a:t>
            </a:r>
            <a:r>
              <a:rPr lang="en-US" altLang="zh-CN" dirty="0"/>
              <a:t>16</a:t>
            </a:r>
            <a:r>
              <a:rPr lang="zh-CN" altLang="en-US" dirty="0"/>
              <a:t> 个 </a:t>
            </a:r>
            <a:r>
              <a:rPr lang="en-US" altLang="zh-CN" dirty="0"/>
              <a:t>CUDA Core</a:t>
            </a:r>
            <a:r>
              <a:rPr lang="zh-CN" altLang="en-US" dirty="0"/>
              <a:t>，每个 </a:t>
            </a:r>
            <a:r>
              <a:rPr lang="en-US" altLang="zh-CN" dirty="0"/>
              <a:t>CUDA Core </a:t>
            </a:r>
            <a:r>
              <a:rPr lang="zh-CN" altLang="en-US" dirty="0"/>
              <a:t>包含了一个整数运算单元 </a:t>
            </a:r>
            <a:r>
              <a:rPr lang="en-US" altLang="zh-CN" dirty="0"/>
              <a:t>ALU (Integer Arithmetic Logic Unit) </a:t>
            </a:r>
            <a:r>
              <a:rPr lang="zh-CN" altLang="en-US" dirty="0"/>
              <a:t>和一个浮点运算单元 </a:t>
            </a:r>
            <a:r>
              <a:rPr lang="en-US" altLang="zh-CN" dirty="0"/>
              <a:t>FPU (Floating Point Unit) </a:t>
            </a:r>
            <a:r>
              <a:rPr lang="zh-CN" altLang="en-US" dirty="0"/>
              <a:t>。</a:t>
            </a:r>
          </a:p>
        </p:txBody>
      </p:sp>
      <p:pic>
        <p:nvPicPr>
          <p:cNvPr id="8" name="图片 7">
            <a:extLst>
              <a:ext uri="{FF2B5EF4-FFF2-40B4-BE49-F238E27FC236}">
                <a16:creationId xmlns:a16="http://schemas.microsoft.com/office/drawing/2014/main" id="{5A7B9CC4-3539-1B46-B4B7-F3C3789ED3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2397" y="1412776"/>
            <a:ext cx="4536504" cy="4828553"/>
          </a:xfrm>
          <a:prstGeom prst="rect">
            <a:avLst/>
          </a:prstGeom>
        </p:spPr>
      </p:pic>
    </p:spTree>
    <p:extLst>
      <p:ext uri="{BB962C8B-B14F-4D97-AF65-F5344CB8AC3E}">
        <p14:creationId xmlns:p14="http://schemas.microsoft.com/office/powerpoint/2010/main" val="233345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C3DB70-183D-0945-AA5D-3342B59BB748}"/>
              </a:ext>
            </a:extLst>
          </p:cNvPr>
          <p:cNvSpPr>
            <a:spLocks noGrp="1"/>
          </p:cNvSpPr>
          <p:nvPr>
            <p:ph type="title"/>
          </p:nvPr>
        </p:nvSpPr>
        <p:spPr/>
        <p:txBody>
          <a:bodyPr/>
          <a:lstStyle/>
          <a:p>
            <a:r>
              <a:rPr lang="en-US" altLang="zh-CN" dirty="0"/>
              <a:t>CUDA</a:t>
            </a:r>
            <a:r>
              <a:rPr lang="zh-CN" altLang="en-US" dirty="0"/>
              <a:t> </a:t>
            </a:r>
            <a:r>
              <a:rPr lang="en-US" altLang="zh-CN" dirty="0"/>
              <a:t>Core</a:t>
            </a:r>
            <a:r>
              <a:rPr lang="zh-CN" altLang="en-US" dirty="0"/>
              <a:t>，</a:t>
            </a:r>
            <a:r>
              <a:rPr lang="en-US" altLang="zh-CN" dirty="0"/>
              <a:t>CUDA</a:t>
            </a:r>
            <a:r>
              <a:rPr lang="zh-CN" altLang="en-US" dirty="0"/>
              <a:t> 核</a:t>
            </a:r>
          </a:p>
        </p:txBody>
      </p:sp>
      <p:sp>
        <p:nvSpPr>
          <p:cNvPr id="3" name="内容占位符 2">
            <a:extLst>
              <a:ext uri="{FF2B5EF4-FFF2-40B4-BE49-F238E27FC236}">
                <a16:creationId xmlns:a16="http://schemas.microsoft.com/office/drawing/2014/main" id="{2F2CEBEE-82CC-9143-AFC3-D510CD8239E6}"/>
              </a:ext>
            </a:extLst>
          </p:cNvPr>
          <p:cNvSpPr>
            <a:spLocks noGrp="1"/>
          </p:cNvSpPr>
          <p:nvPr>
            <p:ph sz="half" idx="1"/>
          </p:nvPr>
        </p:nvSpPr>
        <p:spPr>
          <a:xfrm>
            <a:off x="623635" y="1628800"/>
            <a:ext cx="6096706" cy="4464496"/>
          </a:xfrm>
        </p:spPr>
        <p:txBody>
          <a:bodyPr/>
          <a:lstStyle/>
          <a:p>
            <a:r>
              <a:rPr kumimoji="1" lang="zh-CN" altLang="en-US" b="1" dirty="0"/>
              <a:t>取消 </a:t>
            </a:r>
            <a:r>
              <a:rPr kumimoji="1" lang="en-US" altLang="zh-CN" b="1" dirty="0"/>
              <a:t>CUDA</a:t>
            </a:r>
            <a:r>
              <a:rPr kumimoji="1" lang="zh-CN" altLang="en-US" b="1" dirty="0"/>
              <a:t> </a:t>
            </a:r>
            <a:r>
              <a:rPr kumimoji="1" lang="en-US" altLang="zh-CN" b="1" dirty="0"/>
              <a:t>Core</a:t>
            </a:r>
            <a:r>
              <a:rPr kumimoji="1" lang="zh-CN" altLang="en-US" b="1" dirty="0"/>
              <a:t>：</a:t>
            </a:r>
            <a:r>
              <a:rPr kumimoji="1" lang="zh-CN" altLang="en-US" dirty="0"/>
              <a:t>到了 </a:t>
            </a:r>
            <a:r>
              <a:rPr kumimoji="1" lang="en-US" altLang="zh-CN" dirty="0"/>
              <a:t>Volta</a:t>
            </a:r>
            <a:r>
              <a:rPr kumimoji="1" lang="zh-CN" altLang="en-US" dirty="0"/>
              <a:t> 架构，</a:t>
            </a:r>
            <a:r>
              <a:rPr kumimoji="1" lang="en-US" altLang="zh-CN" dirty="0"/>
              <a:t>CUDA Core</a:t>
            </a:r>
            <a:r>
              <a:rPr kumimoji="1" lang="zh-CN" altLang="en-US" dirty="0"/>
              <a:t> 又和 </a:t>
            </a:r>
            <a:r>
              <a:rPr kumimoji="1" lang="en-US" altLang="zh-CN" dirty="0"/>
              <a:t>Fermi</a:t>
            </a:r>
            <a:r>
              <a:rPr kumimoji="1" lang="zh-CN" altLang="en-US" dirty="0"/>
              <a:t>架构时期发生了变化。从这里开始就没有以前的 </a:t>
            </a:r>
            <a:r>
              <a:rPr kumimoji="1" lang="en-US" altLang="zh-CN" dirty="0"/>
              <a:t>CUDA Core</a:t>
            </a:r>
            <a:r>
              <a:rPr kumimoji="1" lang="zh-CN" altLang="en-US" dirty="0"/>
              <a:t> 了，而是变成了单独的 </a:t>
            </a:r>
            <a:r>
              <a:rPr kumimoji="1" lang="en-US" altLang="zh-CN" dirty="0"/>
              <a:t>FP32</a:t>
            </a:r>
            <a:r>
              <a:rPr kumimoji="1" lang="zh-CN" altLang="en-US" dirty="0"/>
              <a:t>  </a:t>
            </a:r>
            <a:r>
              <a:rPr kumimoji="1" lang="en-US" altLang="zh-CN" dirty="0"/>
              <a:t>FPU</a:t>
            </a:r>
            <a:r>
              <a:rPr kumimoji="1" lang="zh-CN" altLang="en-US" dirty="0"/>
              <a:t> 和 </a:t>
            </a:r>
            <a:r>
              <a:rPr kumimoji="1" lang="en-US" altLang="zh-CN" dirty="0"/>
              <a:t>INT32</a:t>
            </a:r>
            <a:r>
              <a:rPr kumimoji="1" lang="zh-CN" altLang="en-US" dirty="0"/>
              <a:t> </a:t>
            </a:r>
            <a:r>
              <a:rPr kumimoji="1" lang="en-US" altLang="zh-CN" dirty="0"/>
              <a:t>ALU</a:t>
            </a:r>
            <a:r>
              <a:rPr kumimoji="1" lang="zh-CN" altLang="en-US" dirty="0"/>
              <a:t>。</a:t>
            </a:r>
            <a:endParaRPr kumimoji="1" lang="en-US" altLang="zh-CN" dirty="0"/>
          </a:p>
          <a:p>
            <a:endParaRPr kumimoji="1" lang="en-US" altLang="zh-CN" dirty="0"/>
          </a:p>
          <a:p>
            <a:r>
              <a:rPr kumimoji="1" lang="zh-CN" altLang="en-US" b="1" dirty="0"/>
              <a:t>并行执行：</a:t>
            </a:r>
            <a:r>
              <a:rPr kumimoji="1" lang="zh-CN" altLang="en-US" dirty="0"/>
              <a:t>因为 </a:t>
            </a:r>
            <a:r>
              <a:rPr kumimoji="1" lang="en-US" altLang="zh-CN" dirty="0"/>
              <a:t>FP32:INT32</a:t>
            </a:r>
            <a:r>
              <a:rPr kumimoji="1" lang="zh-CN" altLang="en-US" dirty="0"/>
              <a:t> 是 </a:t>
            </a:r>
            <a:r>
              <a:rPr kumimoji="1" lang="en-US" altLang="zh-CN" dirty="0"/>
              <a:t>1:1</a:t>
            </a:r>
            <a:r>
              <a:rPr kumimoji="1" lang="zh-CN" altLang="en-US" dirty="0"/>
              <a:t>，所以还是很方便把它们合并成原来的 </a:t>
            </a:r>
            <a:r>
              <a:rPr kumimoji="1" lang="en-US" altLang="zh-CN" dirty="0"/>
              <a:t>CUDA Core</a:t>
            </a:r>
            <a:r>
              <a:rPr kumimoji="1" lang="zh-CN" altLang="en-US" dirty="0"/>
              <a:t> 去称呼。这样做的好处是每个 </a:t>
            </a:r>
            <a:r>
              <a:rPr kumimoji="1" lang="en-US" altLang="zh-CN" dirty="0"/>
              <a:t>SM</a:t>
            </a:r>
            <a:r>
              <a:rPr kumimoji="1" lang="zh-CN" altLang="en-US" dirty="0"/>
              <a:t> 现在支持 </a:t>
            </a:r>
            <a:r>
              <a:rPr kumimoji="1" lang="en-US" altLang="zh-CN" dirty="0"/>
              <a:t>FP32</a:t>
            </a:r>
            <a:r>
              <a:rPr kumimoji="1" lang="zh-CN" altLang="en-US" dirty="0"/>
              <a:t> 和 </a:t>
            </a:r>
            <a:r>
              <a:rPr kumimoji="1" lang="en-US" altLang="zh-CN" dirty="0"/>
              <a:t>INT32</a:t>
            </a:r>
            <a:r>
              <a:rPr kumimoji="1" lang="zh-CN" altLang="en-US" dirty="0"/>
              <a:t> 的并发执行。</a:t>
            </a:r>
          </a:p>
          <a:p>
            <a:pPr marL="0" indent="0">
              <a:buNone/>
            </a:pPr>
            <a:endParaRPr kumimoji="1" lang="zh-CN" altLang="en-US" dirty="0"/>
          </a:p>
        </p:txBody>
      </p:sp>
      <p:pic>
        <p:nvPicPr>
          <p:cNvPr id="9" name="图片 8">
            <a:extLst>
              <a:ext uri="{FF2B5EF4-FFF2-40B4-BE49-F238E27FC236}">
                <a16:creationId xmlns:a16="http://schemas.microsoft.com/office/drawing/2014/main" id="{2A81E6F7-2E4E-C247-AAF0-383AFB4D90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6573" y="1268760"/>
            <a:ext cx="3051180" cy="5112568"/>
          </a:xfrm>
          <a:prstGeom prst="rect">
            <a:avLst/>
          </a:prstGeom>
        </p:spPr>
      </p:pic>
    </p:spTree>
    <p:extLst>
      <p:ext uri="{BB962C8B-B14F-4D97-AF65-F5344CB8AC3E}">
        <p14:creationId xmlns:p14="http://schemas.microsoft.com/office/powerpoint/2010/main" val="42446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69D4D37-C5E3-9B45-839A-7FC0656427DB}"/>
              </a:ext>
            </a:extLst>
          </p:cNvPr>
          <p:cNvSpPr>
            <a:spLocks noGrp="1"/>
          </p:cNvSpPr>
          <p:nvPr>
            <p:ph type="title"/>
          </p:nvPr>
        </p:nvSpPr>
        <p:spPr/>
        <p:txBody>
          <a:bodyPr/>
          <a:lstStyle/>
          <a:p>
            <a:r>
              <a:rPr lang="en-US" altLang="zh-CN" dirty="0"/>
              <a:t>Warp,</a:t>
            </a:r>
            <a:r>
              <a:rPr lang="zh-CN" altLang="en-US" dirty="0"/>
              <a:t>线程束</a:t>
            </a:r>
          </a:p>
        </p:txBody>
      </p:sp>
      <p:sp>
        <p:nvSpPr>
          <p:cNvPr id="6" name="内容占位符 5">
            <a:extLst>
              <a:ext uri="{FF2B5EF4-FFF2-40B4-BE49-F238E27FC236}">
                <a16:creationId xmlns:a16="http://schemas.microsoft.com/office/drawing/2014/main" id="{35834707-5707-8D46-B0E2-205761424C79}"/>
              </a:ext>
            </a:extLst>
          </p:cNvPr>
          <p:cNvSpPr>
            <a:spLocks noGrp="1"/>
          </p:cNvSpPr>
          <p:nvPr>
            <p:ph sz="half" idx="1"/>
          </p:nvPr>
        </p:nvSpPr>
        <p:spPr>
          <a:xfrm>
            <a:off x="623636" y="1412776"/>
            <a:ext cx="6626873" cy="4608512"/>
          </a:xfrm>
        </p:spPr>
        <p:txBody>
          <a:bodyPr/>
          <a:lstStyle/>
          <a:p>
            <a:r>
              <a:rPr lang="en-US" altLang="zh-CN" b="1" dirty="0"/>
              <a:t>Warp</a:t>
            </a:r>
            <a:r>
              <a:rPr lang="zh-CN" altLang="en-US" b="1" dirty="0"/>
              <a:t>： </a:t>
            </a:r>
            <a:r>
              <a:rPr lang="zh-CN" altLang="en-US" dirty="0"/>
              <a:t>线程束。逻辑上，所有</a:t>
            </a:r>
            <a:r>
              <a:rPr lang="en-US" altLang="zh-CN" dirty="0"/>
              <a:t>Thread</a:t>
            </a:r>
            <a:r>
              <a:rPr lang="zh-CN" altLang="en-US" dirty="0"/>
              <a:t>是并行；但是，从硬件的角度来说，并不是所有的 </a:t>
            </a:r>
            <a:r>
              <a:rPr lang="en-US" altLang="zh-CN" dirty="0"/>
              <a:t>Thread</a:t>
            </a:r>
            <a:r>
              <a:rPr lang="zh-CN" altLang="en-US" dirty="0"/>
              <a:t>能够在同一时刻执行，这里就需要</a:t>
            </a:r>
            <a:r>
              <a:rPr lang="en-US" altLang="zh-CN" dirty="0"/>
              <a:t>Warp</a:t>
            </a:r>
            <a:r>
              <a:rPr lang="zh-CN" altLang="en-US" dirty="0"/>
              <a:t>的引入。</a:t>
            </a:r>
            <a:endParaRPr lang="en-US" altLang="zh-CN" dirty="0"/>
          </a:p>
          <a:p>
            <a:endParaRPr lang="zh-CN" altLang="en-US" dirty="0"/>
          </a:p>
          <a:p>
            <a:r>
              <a:rPr lang="en-US" altLang="zh-CN" dirty="0"/>
              <a:t>Warp</a:t>
            </a:r>
            <a:r>
              <a:rPr lang="zh-CN" altLang="en-US" dirty="0"/>
              <a:t> 是 </a:t>
            </a:r>
            <a:r>
              <a:rPr lang="en-US" altLang="zh-CN" dirty="0"/>
              <a:t>SM</a:t>
            </a:r>
            <a:r>
              <a:rPr lang="zh-CN" altLang="en-US" dirty="0"/>
              <a:t> 基本执行单元，一个 </a:t>
            </a:r>
            <a:r>
              <a:rPr lang="en-US" altLang="zh-CN" dirty="0"/>
              <a:t>Warp</a:t>
            </a:r>
            <a:r>
              <a:rPr lang="zh-CN" altLang="en-US" dirty="0"/>
              <a:t> 包含</a:t>
            </a:r>
            <a:r>
              <a:rPr lang="en-US" altLang="zh-CN" dirty="0"/>
              <a:t>32</a:t>
            </a:r>
            <a:r>
              <a:rPr lang="zh-CN" altLang="en-US" dirty="0"/>
              <a:t>个并行 </a:t>
            </a:r>
            <a:r>
              <a:rPr lang="en-US" altLang="zh-CN" dirty="0"/>
              <a:t>Thread</a:t>
            </a:r>
            <a:r>
              <a:rPr lang="zh-CN" altLang="en-US" dirty="0"/>
              <a:t>，这</a:t>
            </a:r>
            <a:r>
              <a:rPr lang="en-US" altLang="zh-CN" dirty="0"/>
              <a:t>32</a:t>
            </a:r>
            <a:r>
              <a:rPr lang="zh-CN" altLang="en-US" dirty="0"/>
              <a:t>个 </a:t>
            </a:r>
            <a:r>
              <a:rPr lang="en-US" altLang="zh-CN" dirty="0"/>
              <a:t>Thread</a:t>
            </a:r>
            <a:r>
              <a:rPr lang="zh-CN" altLang="en-US" dirty="0"/>
              <a:t> 执行于 </a:t>
            </a:r>
            <a:r>
              <a:rPr lang="en-US" altLang="zh-CN" dirty="0"/>
              <a:t>SIMT</a:t>
            </a:r>
            <a:r>
              <a:rPr lang="zh-CN" altLang="en-US" dirty="0"/>
              <a:t>模式。也就是说所有 </a:t>
            </a:r>
            <a:r>
              <a:rPr lang="en-US" altLang="zh-CN" dirty="0"/>
              <a:t>Thread</a:t>
            </a:r>
            <a:r>
              <a:rPr lang="zh-CN" altLang="en-US" dirty="0"/>
              <a:t> 以锁步的方式执行同一条指令，但每个 </a:t>
            </a:r>
            <a:r>
              <a:rPr lang="en-US" altLang="zh-CN" dirty="0"/>
              <a:t>Thread</a:t>
            </a:r>
            <a:r>
              <a:rPr lang="zh-CN" altLang="en-US" dirty="0"/>
              <a:t> 会使用各自的 </a:t>
            </a:r>
            <a:r>
              <a:rPr lang="en-US" altLang="zh-CN" dirty="0"/>
              <a:t>Data</a:t>
            </a:r>
            <a:r>
              <a:rPr lang="zh-CN" altLang="en-US" dirty="0"/>
              <a:t> 执行指令分支。如果在 </a:t>
            </a:r>
            <a:r>
              <a:rPr lang="en-US" altLang="zh-CN" dirty="0"/>
              <a:t>Warp</a:t>
            </a:r>
            <a:r>
              <a:rPr lang="zh-CN" altLang="en-US" dirty="0"/>
              <a:t> 中没有</a:t>
            </a:r>
            <a:r>
              <a:rPr lang="en-US" altLang="zh-CN" dirty="0"/>
              <a:t>32</a:t>
            </a:r>
            <a:r>
              <a:rPr lang="zh-CN" altLang="en-US" dirty="0"/>
              <a:t>个 </a:t>
            </a:r>
            <a:r>
              <a:rPr lang="en-US" altLang="zh-CN" dirty="0"/>
              <a:t>Thread</a:t>
            </a:r>
            <a:r>
              <a:rPr lang="zh-CN" altLang="en-US" dirty="0"/>
              <a:t> 需要工作，那么 </a:t>
            </a:r>
            <a:r>
              <a:rPr lang="en-US" altLang="zh-CN" dirty="0"/>
              <a:t>Warp</a:t>
            </a:r>
            <a:r>
              <a:rPr lang="zh-CN" altLang="en-US" dirty="0"/>
              <a:t> 虽然还是作为一个整体运行，但这部分 </a:t>
            </a:r>
            <a:r>
              <a:rPr lang="en-US" altLang="zh-CN" dirty="0"/>
              <a:t>Thread</a:t>
            </a:r>
            <a:r>
              <a:rPr lang="zh-CN" altLang="en-US" dirty="0"/>
              <a:t> 是处于非激活状态的。</a:t>
            </a:r>
            <a:endParaRPr lang="zh-CN" altLang="en-US" dirty="0">
              <a:highlight>
                <a:srgbClr val="FFFF00"/>
              </a:highlight>
            </a:endParaRPr>
          </a:p>
        </p:txBody>
      </p:sp>
      <p:pic>
        <p:nvPicPr>
          <p:cNvPr id="4" name="图片 3">
            <a:extLst>
              <a:ext uri="{FF2B5EF4-FFF2-40B4-BE49-F238E27FC236}">
                <a16:creationId xmlns:a16="http://schemas.microsoft.com/office/drawing/2014/main" id="{1FBD6635-546D-F24C-B8D6-70C2A56596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6573" y="1268760"/>
            <a:ext cx="3051180" cy="5112568"/>
          </a:xfrm>
          <a:prstGeom prst="rect">
            <a:avLst/>
          </a:prstGeom>
        </p:spPr>
      </p:pic>
    </p:spTree>
    <p:extLst>
      <p:ext uri="{BB962C8B-B14F-4D97-AF65-F5344CB8AC3E}">
        <p14:creationId xmlns:p14="http://schemas.microsoft.com/office/powerpoint/2010/main" val="14903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51E3A61E-225D-8C49-9E37-C26C9414CF1F}"/>
              </a:ext>
            </a:extLst>
          </p:cNvPr>
          <p:cNvSpPr>
            <a:spLocks noGrp="1"/>
          </p:cNvSpPr>
          <p:nvPr>
            <p:ph sz="half" idx="1"/>
          </p:nvPr>
        </p:nvSpPr>
        <p:spPr>
          <a:xfrm>
            <a:off x="623635" y="548680"/>
            <a:ext cx="10731328" cy="5461840"/>
          </a:xfrm>
        </p:spPr>
        <p:txBody>
          <a:bodyPr anchor="ctr"/>
          <a:lstStyle/>
          <a:p>
            <a:pPr marL="0" indent="0" algn="ctr">
              <a:buNone/>
            </a:pPr>
            <a:r>
              <a:rPr kumimoji="1" lang="en-US" altLang="zh-CN" sz="9600" b="1" dirty="0">
                <a:solidFill>
                  <a:srgbClr val="91D150"/>
                </a:solidFill>
                <a:latin typeface="Futura Medium" panose="020B0602020204020303" pitchFamily="34" charset="-79"/>
                <a:cs typeface="Futura Medium" panose="020B0602020204020303" pitchFamily="34" charset="-79"/>
              </a:rPr>
              <a:t>CUDA</a:t>
            </a:r>
          </a:p>
          <a:p>
            <a:pPr marL="0" indent="0" algn="ctr">
              <a:buNone/>
            </a:pPr>
            <a:r>
              <a:rPr kumimoji="1" lang="zh-CN" altLang="en-US" sz="9600" b="1" dirty="0">
                <a:solidFill>
                  <a:srgbClr val="91D150"/>
                </a:solidFill>
                <a:latin typeface="Futura Medium" panose="020B0602020204020303" pitchFamily="34" charset="-79"/>
                <a:cs typeface="Futura Medium" panose="020B0602020204020303" pitchFamily="34" charset="-79"/>
              </a:rPr>
              <a:t>基本概念</a:t>
            </a:r>
          </a:p>
        </p:txBody>
      </p:sp>
    </p:spTree>
    <p:extLst>
      <p:ext uri="{BB962C8B-B14F-4D97-AF65-F5344CB8AC3E}">
        <p14:creationId xmlns:p14="http://schemas.microsoft.com/office/powerpoint/2010/main" val="1367256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72A78E-2283-6B49-A172-A14C8BA426DA}"/>
              </a:ext>
            </a:extLst>
          </p:cNvPr>
          <p:cNvSpPr>
            <a:spLocks noGrp="1"/>
          </p:cNvSpPr>
          <p:nvPr>
            <p:ph type="title"/>
          </p:nvPr>
        </p:nvSpPr>
        <p:spPr/>
        <p:txBody>
          <a:bodyPr/>
          <a:lstStyle/>
          <a:p>
            <a:r>
              <a:rPr lang="en-US" altLang="zh-CN" dirty="0"/>
              <a:t>CUDA</a:t>
            </a:r>
            <a:r>
              <a:rPr lang="zh-CN" altLang="en-US" dirty="0"/>
              <a:t>（</a:t>
            </a:r>
            <a:r>
              <a:rPr lang="en-US" altLang="zh-CN" dirty="0"/>
              <a:t>Compute Unified Device Architecture</a:t>
            </a:r>
            <a:r>
              <a:rPr lang="zh-CN" altLang="en-US" dirty="0"/>
              <a:t>）</a:t>
            </a:r>
          </a:p>
        </p:txBody>
      </p:sp>
      <p:sp>
        <p:nvSpPr>
          <p:cNvPr id="5" name="内容占位符 4">
            <a:extLst>
              <a:ext uri="{FF2B5EF4-FFF2-40B4-BE49-F238E27FC236}">
                <a16:creationId xmlns:a16="http://schemas.microsoft.com/office/drawing/2014/main" id="{41047BB1-A9E4-B14D-82CD-1E11CBAA6B5B}"/>
              </a:ext>
            </a:extLst>
          </p:cNvPr>
          <p:cNvSpPr>
            <a:spLocks noGrp="1"/>
          </p:cNvSpPr>
          <p:nvPr>
            <p:ph sz="half" idx="1"/>
          </p:nvPr>
        </p:nvSpPr>
        <p:spPr>
          <a:xfrm>
            <a:off x="623635" y="1340768"/>
            <a:ext cx="10963473" cy="4608512"/>
          </a:xfrm>
        </p:spPr>
        <p:txBody>
          <a:bodyPr/>
          <a:lstStyle/>
          <a:p>
            <a:r>
              <a:rPr lang="en-US" altLang="zh-CN" dirty="0"/>
              <a:t>2006 </a:t>
            </a:r>
            <a:r>
              <a:rPr lang="zh-CN" altLang="en-US" dirty="0"/>
              <a:t>年 </a:t>
            </a:r>
            <a:r>
              <a:rPr lang="en-US" altLang="zh-CN" dirty="0"/>
              <a:t>11 </a:t>
            </a:r>
            <a:r>
              <a:rPr lang="zh-CN" altLang="en-US" dirty="0"/>
              <a:t>月，</a:t>
            </a:r>
            <a:r>
              <a:rPr lang="en-US" altLang="zh-CN" dirty="0"/>
              <a:t> </a:t>
            </a:r>
            <a:r>
              <a:rPr lang="zh-CN" altLang="en-US" dirty="0"/>
              <a:t>推出了 </a:t>
            </a:r>
            <a:r>
              <a:rPr lang="en-US" altLang="zh-CN" dirty="0"/>
              <a:t>CUDA</a:t>
            </a:r>
            <a:r>
              <a:rPr lang="zh-CN" altLang="en-US" dirty="0"/>
              <a:t>，通用并行计算平台和编程模型，用于图形处理单元（</a:t>
            </a:r>
            <a:r>
              <a:rPr lang="en-US" altLang="zh-CN" dirty="0"/>
              <a:t>GPU</a:t>
            </a:r>
            <a:r>
              <a:rPr lang="zh-CN" altLang="en-US" dirty="0"/>
              <a:t>）上的通用计算。</a:t>
            </a:r>
          </a:p>
        </p:txBody>
      </p:sp>
      <p:pic>
        <p:nvPicPr>
          <p:cNvPr id="7" name="图片 6">
            <a:extLst>
              <a:ext uri="{FF2B5EF4-FFF2-40B4-BE49-F238E27FC236}">
                <a16:creationId xmlns:a16="http://schemas.microsoft.com/office/drawing/2014/main" id="{8CE7DD28-6D10-CD43-83F0-A894EF2CE205}"/>
              </a:ext>
            </a:extLst>
          </p:cNvPr>
          <p:cNvPicPr>
            <a:picLocks noChangeAspect="1"/>
          </p:cNvPicPr>
          <p:nvPr/>
        </p:nvPicPr>
        <p:blipFill>
          <a:blip r:embed="rId2"/>
          <a:stretch>
            <a:fillRect/>
          </a:stretch>
        </p:blipFill>
        <p:spPr>
          <a:xfrm>
            <a:off x="3902137" y="2348880"/>
            <a:ext cx="4392488" cy="4322209"/>
          </a:xfrm>
          <a:prstGeom prst="rect">
            <a:avLst/>
          </a:prstGeom>
        </p:spPr>
      </p:pic>
    </p:spTree>
    <p:extLst>
      <p:ext uri="{BB962C8B-B14F-4D97-AF65-F5344CB8AC3E}">
        <p14:creationId xmlns:p14="http://schemas.microsoft.com/office/powerpoint/2010/main" val="3598671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5DC74E-48ED-E84B-9D95-23553E1F73A8}"/>
              </a:ext>
            </a:extLst>
          </p:cNvPr>
          <p:cNvSpPr>
            <a:spLocks noGrp="1"/>
          </p:cNvSpPr>
          <p:nvPr>
            <p:ph type="title"/>
          </p:nvPr>
        </p:nvSpPr>
        <p:spPr/>
        <p:txBody>
          <a:bodyPr/>
          <a:lstStyle/>
          <a:p>
            <a:r>
              <a:rPr lang="en-US" altLang="zh-CN" dirty="0"/>
              <a:t>CUDA</a:t>
            </a:r>
            <a:r>
              <a:rPr lang="zh-CN" altLang="en-US" dirty="0"/>
              <a:t>（</a:t>
            </a:r>
            <a:r>
              <a:rPr lang="en-US" altLang="zh-CN" dirty="0"/>
              <a:t>Compute Unified Device Architecture</a:t>
            </a:r>
            <a:r>
              <a:rPr lang="zh-CN" altLang="en-US" dirty="0"/>
              <a:t>）</a:t>
            </a:r>
            <a:endParaRPr kumimoji="1" lang="zh-CN" altLang="en-US" dirty="0"/>
          </a:p>
        </p:txBody>
      </p:sp>
      <p:sp>
        <p:nvSpPr>
          <p:cNvPr id="5" name="内容占位符 4">
            <a:extLst>
              <a:ext uri="{FF2B5EF4-FFF2-40B4-BE49-F238E27FC236}">
                <a16:creationId xmlns:a16="http://schemas.microsoft.com/office/drawing/2014/main" id="{9FDE273F-5C63-E14B-9632-EDD1370D14B5}"/>
              </a:ext>
            </a:extLst>
          </p:cNvPr>
          <p:cNvSpPr>
            <a:spLocks noGrp="1"/>
          </p:cNvSpPr>
          <p:nvPr>
            <p:ph sz="half" idx="1"/>
          </p:nvPr>
        </p:nvSpPr>
        <p:spPr>
          <a:xfrm>
            <a:off x="623636" y="1412776"/>
            <a:ext cx="5474745" cy="4968552"/>
          </a:xfrm>
        </p:spPr>
        <p:txBody>
          <a:bodyPr anchor="ctr"/>
          <a:lstStyle/>
          <a:p>
            <a:r>
              <a:rPr lang="zh-CN" altLang="en-US" dirty="0"/>
              <a:t>并行计算架构（</a:t>
            </a:r>
            <a:r>
              <a:rPr lang="en-US" altLang="zh-CN" dirty="0"/>
              <a:t>Parallel</a:t>
            </a:r>
            <a:r>
              <a:rPr lang="zh-CN" altLang="en-US" dirty="0"/>
              <a:t> </a:t>
            </a:r>
            <a:r>
              <a:rPr lang="en-US" altLang="zh-CN" dirty="0"/>
              <a:t>Computing</a:t>
            </a:r>
            <a:r>
              <a:rPr lang="zh-CN" altLang="en-US" dirty="0"/>
              <a:t> </a:t>
            </a:r>
            <a:r>
              <a:rPr lang="en-US" altLang="zh-CN" dirty="0"/>
              <a:t>Architecture</a:t>
            </a:r>
            <a:r>
              <a:rPr lang="zh-CN" altLang="en-US" dirty="0"/>
              <a:t>）和编程模型（</a:t>
            </a:r>
            <a:r>
              <a:rPr lang="en-US" altLang="zh-CN" dirty="0"/>
              <a:t>Programming</a:t>
            </a:r>
            <a:r>
              <a:rPr lang="zh-CN" altLang="en-US" dirty="0"/>
              <a:t> </a:t>
            </a:r>
            <a:r>
              <a:rPr lang="en-US" altLang="zh-CN" dirty="0"/>
              <a:t>Model</a:t>
            </a:r>
            <a:r>
              <a:rPr lang="zh-CN" altLang="en-US" dirty="0"/>
              <a:t>），编程体系。</a:t>
            </a:r>
            <a:endParaRPr lang="en-US" altLang="zh-CN" dirty="0"/>
          </a:p>
          <a:p>
            <a:endParaRPr lang="en-US" altLang="zh-CN" dirty="0"/>
          </a:p>
          <a:p>
            <a:r>
              <a:rPr lang="zh-CN" altLang="en-US" dirty="0"/>
              <a:t>基于 </a:t>
            </a:r>
            <a:r>
              <a:rPr lang="en-US" altLang="zh-CN" dirty="0"/>
              <a:t>LLVM</a:t>
            </a:r>
            <a:r>
              <a:rPr lang="zh-CN" altLang="en-US" dirty="0"/>
              <a:t> 构建了 </a:t>
            </a:r>
            <a:r>
              <a:rPr lang="en-US" altLang="zh-CN" dirty="0"/>
              <a:t>CUDA</a:t>
            </a:r>
            <a:r>
              <a:rPr lang="zh-CN" altLang="en-US" dirty="0"/>
              <a:t> 编译器，方便开发者使用 </a:t>
            </a:r>
            <a:r>
              <a:rPr lang="en-US" altLang="zh-CN" dirty="0"/>
              <a:t>C</a:t>
            </a:r>
            <a:r>
              <a:rPr lang="zh-CN" altLang="en-US" dirty="0"/>
              <a:t> 进行开发。</a:t>
            </a:r>
            <a:endParaRPr lang="en-US" altLang="zh-CN" dirty="0"/>
          </a:p>
          <a:p>
            <a:endParaRPr lang="en-US" altLang="zh-CN" dirty="0"/>
          </a:p>
          <a:p>
            <a:r>
              <a:rPr lang="zh-CN" altLang="en-US" dirty="0"/>
              <a:t>提供了对其它编程语言的支持，如</a:t>
            </a:r>
            <a:r>
              <a:rPr lang="en-US" altLang="zh-CN" dirty="0"/>
              <a:t>C/C++</a:t>
            </a:r>
            <a:r>
              <a:rPr lang="zh-CN" altLang="en-US" dirty="0"/>
              <a:t>，</a:t>
            </a:r>
            <a:r>
              <a:rPr lang="en-US" altLang="zh-CN" dirty="0"/>
              <a:t>Python</a:t>
            </a:r>
            <a:r>
              <a:rPr lang="zh-CN" altLang="en-US" dirty="0"/>
              <a:t>，</a:t>
            </a:r>
            <a:r>
              <a:rPr lang="en-US" altLang="zh-CN" dirty="0"/>
              <a:t>Fortran</a:t>
            </a:r>
            <a:r>
              <a:rPr lang="zh-CN" altLang="en-US" dirty="0"/>
              <a:t>等语言。支持 </a:t>
            </a:r>
            <a:r>
              <a:rPr lang="en-US" altLang="zh-CN" dirty="0"/>
              <a:t>OpenCL</a:t>
            </a:r>
            <a:r>
              <a:rPr lang="zh-CN" altLang="en-US" dirty="0"/>
              <a:t>  和 </a:t>
            </a:r>
            <a:r>
              <a:rPr lang="en-US" altLang="zh-CN" dirty="0" err="1"/>
              <a:t>DirectCompute</a:t>
            </a:r>
            <a:r>
              <a:rPr lang="zh-CN" altLang="en-US" dirty="0"/>
              <a:t> 等应用程序接口。</a:t>
            </a:r>
            <a:endParaRPr lang="en-US" altLang="zh-CN" dirty="0"/>
          </a:p>
        </p:txBody>
      </p:sp>
      <p:sp>
        <p:nvSpPr>
          <p:cNvPr id="6" name="矩形 5">
            <a:extLst>
              <a:ext uri="{FF2B5EF4-FFF2-40B4-BE49-F238E27FC236}">
                <a16:creationId xmlns:a16="http://schemas.microsoft.com/office/drawing/2014/main" id="{9448265F-4D94-0348-8D8C-1853A72F8493}"/>
              </a:ext>
            </a:extLst>
          </p:cNvPr>
          <p:cNvSpPr/>
          <p:nvPr/>
        </p:nvSpPr>
        <p:spPr bwMode="auto">
          <a:xfrm>
            <a:off x="6530430" y="4631392"/>
            <a:ext cx="4973264" cy="1173872"/>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bg1"/>
                </a:solidFill>
                <a:effectLst/>
                <a:latin typeface="Futura Medium" panose="020B0602020204020303" pitchFamily="34" charset="-79"/>
                <a:ea typeface="Microsoft YaHei" panose="020B0503020204020204" pitchFamily="34" charset="-122"/>
                <a:cs typeface="Futura Medium" panose="020B0602020204020303" pitchFamily="34" charset="-79"/>
              </a:rPr>
              <a:t>CUDA</a:t>
            </a:r>
            <a:r>
              <a:rPr kumimoji="0" lang="zh-CN" altLang="en-US" sz="1800" b="1" i="0" u="none" strike="noStrike" cap="none" normalizeH="0" baseline="0" dirty="0">
                <a:ln>
                  <a:noFill/>
                </a:ln>
                <a:solidFill>
                  <a:schemeClr val="bg1"/>
                </a:solidFill>
                <a:effectLst/>
                <a:latin typeface="Futura Medium" panose="020B0602020204020303" pitchFamily="34" charset="-79"/>
                <a:ea typeface="Microsoft YaHei" panose="020B0503020204020204" pitchFamily="34" charset="-122"/>
                <a:cs typeface="Futura Medium" panose="020B0602020204020303" pitchFamily="34" charset="-79"/>
              </a:rPr>
              <a:t> </a:t>
            </a:r>
            <a:r>
              <a:rPr kumimoji="0" lang="en-US" altLang="zh-CN" sz="1800" b="1" i="0" u="none" strike="noStrike" cap="none" normalizeH="0" baseline="0" dirty="0">
                <a:ln>
                  <a:noFill/>
                </a:ln>
                <a:solidFill>
                  <a:schemeClr val="bg1"/>
                </a:solidFill>
                <a:effectLst/>
                <a:latin typeface="Futura Medium" panose="020B0602020204020303" pitchFamily="34" charset="-79"/>
                <a:ea typeface="Microsoft YaHei" panose="020B0503020204020204" pitchFamily="34" charset="-122"/>
                <a:cs typeface="Futura Medium" panose="020B0602020204020303" pitchFamily="34" charset="-79"/>
              </a:rPr>
              <a:t>Architecture</a:t>
            </a:r>
            <a:endParaRPr kumimoji="0" lang="zh-CN" altLang="en-US" sz="1800" b="1" i="0" u="none" strike="noStrike" cap="none" normalizeH="0" baseline="0" dirty="0">
              <a:ln>
                <a:noFill/>
              </a:ln>
              <a:solidFill>
                <a:schemeClr val="bg1"/>
              </a:solidFill>
              <a:effectLst/>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7" name="矩形 6">
            <a:extLst>
              <a:ext uri="{FF2B5EF4-FFF2-40B4-BE49-F238E27FC236}">
                <a16:creationId xmlns:a16="http://schemas.microsoft.com/office/drawing/2014/main" id="{43B32DE0-0A6F-5049-A1C6-D3C354F4FA34}"/>
              </a:ext>
            </a:extLst>
          </p:cNvPr>
          <p:cNvSpPr/>
          <p:nvPr/>
        </p:nvSpPr>
        <p:spPr bwMode="auto">
          <a:xfrm>
            <a:off x="6530429" y="3223848"/>
            <a:ext cx="1168197" cy="129614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bg1"/>
                </a:solidFill>
                <a:effectLst/>
                <a:latin typeface="Futura Medium" panose="020B0602020204020303" pitchFamily="34" charset="-79"/>
                <a:ea typeface="Microsoft YaHei" panose="020B0503020204020204" pitchFamily="34" charset="-122"/>
                <a:cs typeface="Futura Medium" panose="020B0602020204020303" pitchFamily="34" charset="-79"/>
              </a:rPr>
              <a:t>C/C++</a:t>
            </a:r>
            <a:endParaRPr kumimoji="0" lang="zh-CN" altLang="en-US" sz="1800" b="1" i="0" u="none" strike="noStrike" cap="none" normalizeH="0" baseline="0" dirty="0">
              <a:ln>
                <a:noFill/>
              </a:ln>
              <a:solidFill>
                <a:schemeClr val="bg1"/>
              </a:solidFill>
              <a:effectLst/>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8" name="矩形 7">
            <a:extLst>
              <a:ext uri="{FF2B5EF4-FFF2-40B4-BE49-F238E27FC236}">
                <a16:creationId xmlns:a16="http://schemas.microsoft.com/office/drawing/2014/main" id="{B0ADBDD9-9E18-DE4D-A9F7-C17C330CBD36}"/>
              </a:ext>
            </a:extLst>
          </p:cNvPr>
          <p:cNvSpPr/>
          <p:nvPr/>
        </p:nvSpPr>
        <p:spPr bwMode="auto">
          <a:xfrm>
            <a:off x="7768556" y="3223848"/>
            <a:ext cx="1168197" cy="129614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bg1"/>
                </a:solidFill>
                <a:effectLst/>
                <a:latin typeface="Futura Medium" panose="020B0602020204020303" pitchFamily="34" charset="-79"/>
                <a:ea typeface="Microsoft YaHei" panose="020B0503020204020204" pitchFamily="34" charset="-122"/>
                <a:cs typeface="Futura Medium" panose="020B0602020204020303" pitchFamily="34" charset="-79"/>
              </a:rPr>
              <a:t>OpenCL</a:t>
            </a:r>
            <a:endParaRPr kumimoji="0" lang="zh-CN" altLang="en-US" sz="1800" b="1" i="0" u="none" strike="noStrike" cap="none" normalizeH="0" baseline="0" dirty="0">
              <a:ln>
                <a:noFill/>
              </a:ln>
              <a:solidFill>
                <a:schemeClr val="bg1"/>
              </a:solidFill>
              <a:effectLst/>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9" name="矩形 8">
            <a:extLst>
              <a:ext uri="{FF2B5EF4-FFF2-40B4-BE49-F238E27FC236}">
                <a16:creationId xmlns:a16="http://schemas.microsoft.com/office/drawing/2014/main" id="{A8EBDDCF-F04D-3E41-BB52-E19A66BD24C1}"/>
              </a:ext>
            </a:extLst>
          </p:cNvPr>
          <p:cNvSpPr/>
          <p:nvPr/>
        </p:nvSpPr>
        <p:spPr bwMode="auto">
          <a:xfrm>
            <a:off x="9006683" y="3223848"/>
            <a:ext cx="1168197" cy="129614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Fortran</a:t>
            </a:r>
            <a:endParaRPr lang="zh-CN" altLang="en-US"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FB07F43D-5CF5-BD4C-820A-4ACEAB1C0869}"/>
              </a:ext>
            </a:extLst>
          </p:cNvPr>
          <p:cNvSpPr/>
          <p:nvPr/>
        </p:nvSpPr>
        <p:spPr bwMode="auto">
          <a:xfrm>
            <a:off x="10244810" y="3223848"/>
            <a:ext cx="1258883" cy="129614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Direct</a:t>
            </a:r>
          </a:p>
          <a:p>
            <a:pPr algn="ctr">
              <a:buClr>
                <a:srgbClr val="CC9900"/>
              </a:buClr>
            </a:pPr>
            <a:r>
              <a:rPr lang="en-US" altLang="zh-CN"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Compute</a:t>
            </a:r>
            <a:endParaRPr lang="zh-CN" altLang="en-US"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1" name="矩形 10">
            <a:extLst>
              <a:ext uri="{FF2B5EF4-FFF2-40B4-BE49-F238E27FC236}">
                <a16:creationId xmlns:a16="http://schemas.microsoft.com/office/drawing/2014/main" id="{A0974C79-4696-D347-8100-256CE051F81E}"/>
              </a:ext>
            </a:extLst>
          </p:cNvPr>
          <p:cNvSpPr/>
          <p:nvPr/>
        </p:nvSpPr>
        <p:spPr bwMode="auto">
          <a:xfrm>
            <a:off x="6530430" y="1916832"/>
            <a:ext cx="4973264" cy="1173872"/>
          </a:xfrm>
          <a:prstGeom prst="rect">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bg1"/>
                </a:solidFill>
                <a:effectLst/>
                <a:latin typeface="Futura Medium" panose="020B0602020204020303" pitchFamily="34" charset="-79"/>
                <a:ea typeface="Microsoft YaHei" panose="020B0503020204020204" pitchFamily="34" charset="-122"/>
                <a:cs typeface="Futura Medium" panose="020B0602020204020303" pitchFamily="34" charset="-79"/>
              </a:rPr>
              <a:t>Application</a:t>
            </a:r>
            <a:endParaRPr kumimoji="0" lang="zh-CN" altLang="en-US" sz="1800" b="1" i="0" u="none" strike="noStrike" cap="none" normalizeH="0" baseline="0" dirty="0">
              <a:ln>
                <a:noFill/>
              </a:ln>
              <a:solidFill>
                <a:schemeClr val="bg1"/>
              </a:solidFill>
              <a:effectLst/>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698346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8DA6F-C763-674F-BFBD-543EB622E368}"/>
              </a:ext>
            </a:extLst>
          </p:cNvPr>
          <p:cNvSpPr>
            <a:spLocks noGrp="1"/>
          </p:cNvSpPr>
          <p:nvPr>
            <p:ph type="title"/>
          </p:nvPr>
        </p:nvSpPr>
        <p:spPr/>
        <p:txBody>
          <a:bodyPr/>
          <a:lstStyle/>
          <a:p>
            <a:r>
              <a:rPr lang="en-US" altLang="zh-CN" dirty="0"/>
              <a:t>CUDA</a:t>
            </a:r>
            <a:endParaRPr kumimoji="1" lang="zh-CN" altLang="en-US" dirty="0"/>
          </a:p>
        </p:txBody>
      </p:sp>
      <p:sp>
        <p:nvSpPr>
          <p:cNvPr id="3" name="内容占位符 2">
            <a:extLst>
              <a:ext uri="{FF2B5EF4-FFF2-40B4-BE49-F238E27FC236}">
                <a16:creationId xmlns:a16="http://schemas.microsoft.com/office/drawing/2014/main" id="{A21524B3-CD95-0A4F-8887-CBEAE374022A}"/>
              </a:ext>
            </a:extLst>
          </p:cNvPr>
          <p:cNvSpPr>
            <a:spLocks noGrp="1"/>
          </p:cNvSpPr>
          <p:nvPr>
            <p:ph sz="half" idx="1"/>
          </p:nvPr>
        </p:nvSpPr>
        <p:spPr>
          <a:xfrm>
            <a:off x="623635" y="1268760"/>
            <a:ext cx="10963473" cy="1080120"/>
          </a:xfrm>
        </p:spPr>
        <p:txBody>
          <a:bodyPr/>
          <a:lstStyle/>
          <a:p>
            <a:r>
              <a:rPr lang="en-US" altLang="zh-CN" dirty="0"/>
              <a:t>CUDA </a:t>
            </a:r>
            <a:r>
              <a:rPr lang="zh-CN" altLang="en-US" dirty="0"/>
              <a:t>并行编程模型作为一款通用接口，为熟悉 </a:t>
            </a:r>
            <a:r>
              <a:rPr lang="en-US" altLang="zh-CN" dirty="0"/>
              <a:t>C </a:t>
            </a:r>
            <a:r>
              <a:rPr lang="zh-CN" altLang="en-US" dirty="0"/>
              <a:t>等标准编程语言的程序员保持较低的学习曲线。</a:t>
            </a:r>
            <a:endParaRPr kumimoji="1" lang="zh-CN" altLang="en-US" dirty="0"/>
          </a:p>
        </p:txBody>
      </p:sp>
      <p:pic>
        <p:nvPicPr>
          <p:cNvPr id="6" name="图片 5">
            <a:extLst>
              <a:ext uri="{FF2B5EF4-FFF2-40B4-BE49-F238E27FC236}">
                <a16:creationId xmlns:a16="http://schemas.microsoft.com/office/drawing/2014/main" id="{090EFC5C-15C4-0E4C-AF8A-0290E9719B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9949" y="2132856"/>
            <a:ext cx="7552840" cy="4248472"/>
          </a:xfrm>
          <a:prstGeom prst="rect">
            <a:avLst/>
          </a:prstGeom>
        </p:spPr>
      </p:pic>
    </p:spTree>
    <p:extLst>
      <p:ext uri="{BB962C8B-B14F-4D97-AF65-F5344CB8AC3E}">
        <p14:creationId xmlns:p14="http://schemas.microsoft.com/office/powerpoint/2010/main" val="276773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72A78E-2283-6B49-A172-A14C8BA426DA}"/>
              </a:ext>
            </a:extLst>
          </p:cNvPr>
          <p:cNvSpPr>
            <a:spLocks noGrp="1"/>
          </p:cNvSpPr>
          <p:nvPr>
            <p:ph type="title"/>
          </p:nvPr>
        </p:nvSpPr>
        <p:spPr/>
        <p:txBody>
          <a:bodyPr/>
          <a:lstStyle/>
          <a:p>
            <a:r>
              <a:rPr lang="en-US" altLang="zh-CN" dirty="0"/>
              <a:t>CUDA</a:t>
            </a:r>
            <a:r>
              <a:rPr lang="zh-CN" altLang="en-US" dirty="0"/>
              <a:t>（</a:t>
            </a:r>
            <a:r>
              <a:rPr lang="en-US" altLang="zh-CN" dirty="0"/>
              <a:t>Compute Unified Device Architecture</a:t>
            </a:r>
            <a:r>
              <a:rPr lang="zh-CN" altLang="en-US" dirty="0"/>
              <a:t>）</a:t>
            </a:r>
          </a:p>
        </p:txBody>
      </p:sp>
      <p:sp>
        <p:nvSpPr>
          <p:cNvPr id="5" name="内容占位符 4">
            <a:extLst>
              <a:ext uri="{FF2B5EF4-FFF2-40B4-BE49-F238E27FC236}">
                <a16:creationId xmlns:a16="http://schemas.microsoft.com/office/drawing/2014/main" id="{41047BB1-A9E4-B14D-82CD-1E11CBAA6B5B}"/>
              </a:ext>
            </a:extLst>
          </p:cNvPr>
          <p:cNvSpPr>
            <a:spLocks noGrp="1"/>
          </p:cNvSpPr>
          <p:nvPr>
            <p:ph sz="half" idx="1"/>
          </p:nvPr>
        </p:nvSpPr>
        <p:spPr>
          <a:xfrm>
            <a:off x="623635" y="1340768"/>
            <a:ext cx="10963473" cy="4608512"/>
          </a:xfrm>
        </p:spPr>
        <p:txBody>
          <a:bodyPr/>
          <a:lstStyle/>
          <a:p>
            <a:r>
              <a:rPr lang="en-US" altLang="zh-CN" dirty="0"/>
              <a:t>CUDA</a:t>
            </a:r>
            <a:r>
              <a:rPr lang="zh-CN" altLang="en-US" dirty="0"/>
              <a:t>在软件方面组成：一个</a:t>
            </a:r>
            <a:r>
              <a:rPr lang="en-US" altLang="zh-CN" dirty="0"/>
              <a:t>CUDA</a:t>
            </a:r>
            <a:r>
              <a:rPr lang="zh-CN" altLang="en-US" dirty="0"/>
              <a:t>库、一个应用程序编程接口（</a:t>
            </a:r>
            <a:r>
              <a:rPr lang="en-US" altLang="zh-CN" dirty="0"/>
              <a:t>API</a:t>
            </a:r>
            <a:r>
              <a:rPr lang="zh-CN" altLang="en-US" dirty="0"/>
              <a:t>）及其运行库</a:t>
            </a:r>
            <a:r>
              <a:rPr lang="en-US" altLang="zh-CN" dirty="0"/>
              <a:t>(Runtime)</a:t>
            </a:r>
            <a:r>
              <a:rPr lang="zh-CN" altLang="en-US" dirty="0"/>
              <a:t>、两个较高级别的通用数学库，即 </a:t>
            </a:r>
            <a:r>
              <a:rPr lang="en-US" altLang="zh-CN" dirty="0"/>
              <a:t>CUFFT</a:t>
            </a:r>
            <a:r>
              <a:rPr lang="zh-CN" altLang="en-US" dirty="0"/>
              <a:t> 和 </a:t>
            </a:r>
            <a:r>
              <a:rPr lang="en-US" altLang="zh-CN" dirty="0"/>
              <a:t>CUBLAS</a:t>
            </a:r>
            <a:r>
              <a:rPr lang="zh-CN" altLang="en-US" dirty="0"/>
              <a:t>。</a:t>
            </a:r>
          </a:p>
        </p:txBody>
      </p:sp>
      <p:pic>
        <p:nvPicPr>
          <p:cNvPr id="8" name="图片 7">
            <a:extLst>
              <a:ext uri="{FF2B5EF4-FFF2-40B4-BE49-F238E27FC236}">
                <a16:creationId xmlns:a16="http://schemas.microsoft.com/office/drawing/2014/main" id="{ADBDA430-7D6F-B64D-83A0-E8C695B71A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7941" y="2564904"/>
            <a:ext cx="7776864" cy="3753461"/>
          </a:xfrm>
          <a:prstGeom prst="rect">
            <a:avLst/>
          </a:prstGeom>
        </p:spPr>
      </p:pic>
    </p:spTree>
    <p:extLst>
      <p:ext uri="{BB962C8B-B14F-4D97-AF65-F5344CB8AC3E}">
        <p14:creationId xmlns:p14="http://schemas.microsoft.com/office/powerpoint/2010/main" val="1277312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BFBA3129-8E66-4947-9060-47959E61718F}"/>
              </a:ext>
            </a:extLst>
          </p:cNvPr>
          <p:cNvSpPr>
            <a:spLocks noGrp="1"/>
          </p:cNvSpPr>
          <p:nvPr>
            <p:ph sz="half" idx="1"/>
          </p:nvPr>
        </p:nvSpPr>
        <p:spPr>
          <a:xfrm>
            <a:off x="623635" y="548680"/>
            <a:ext cx="10731328" cy="5461840"/>
          </a:xfrm>
        </p:spPr>
        <p:txBody>
          <a:bodyPr anchor="ctr"/>
          <a:lstStyle/>
          <a:p>
            <a:pPr marL="0" indent="0" algn="ctr">
              <a:buNone/>
            </a:pPr>
            <a:r>
              <a:rPr kumimoji="1" lang="en-US" altLang="zh-CN" sz="9600" b="1" dirty="0">
                <a:solidFill>
                  <a:srgbClr val="91D150"/>
                </a:solidFill>
                <a:latin typeface="Futura Medium" panose="020B0602020204020303" pitchFamily="34" charset="-79"/>
                <a:cs typeface="Futura Medium" panose="020B0602020204020303" pitchFamily="34" charset="-79"/>
              </a:rPr>
              <a:t>CUDA</a:t>
            </a:r>
          </a:p>
          <a:p>
            <a:pPr marL="0" indent="0" algn="ctr">
              <a:buNone/>
            </a:pPr>
            <a:r>
              <a:rPr kumimoji="1" lang="zh-CN" altLang="en-US" sz="9600" b="1" dirty="0">
                <a:solidFill>
                  <a:srgbClr val="91D150"/>
                </a:solidFill>
                <a:latin typeface="Futura Medium" panose="020B0602020204020303" pitchFamily="34" charset="-79"/>
                <a:cs typeface="Futura Medium" panose="020B0602020204020303" pitchFamily="34" charset="-79"/>
              </a:rPr>
              <a:t>线程层次结构</a:t>
            </a:r>
          </a:p>
        </p:txBody>
      </p:sp>
    </p:spTree>
    <p:extLst>
      <p:ext uri="{BB962C8B-B14F-4D97-AF65-F5344CB8AC3E}">
        <p14:creationId xmlns:p14="http://schemas.microsoft.com/office/powerpoint/2010/main" val="3917384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线程层次结构</a:t>
            </a:r>
          </a:p>
        </p:txBody>
      </p:sp>
      <p:pic>
        <p:nvPicPr>
          <p:cNvPr id="5" name="图片 4">
            <a:extLst>
              <a:ext uri="{FF2B5EF4-FFF2-40B4-BE49-F238E27FC236}">
                <a16:creationId xmlns:a16="http://schemas.microsoft.com/office/drawing/2014/main" id="{A0421EC8-6F7A-334B-BA58-AEDD05B268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781151"/>
            <a:ext cx="2964079" cy="3952105"/>
          </a:xfrm>
          <a:prstGeom prst="rect">
            <a:avLst/>
          </a:prstGeom>
        </p:spPr>
      </p:pic>
      <p:pic>
        <p:nvPicPr>
          <p:cNvPr id="6" name="图片 5">
            <a:extLst>
              <a:ext uri="{FF2B5EF4-FFF2-40B4-BE49-F238E27FC236}">
                <a16:creationId xmlns:a16="http://schemas.microsoft.com/office/drawing/2014/main" id="{DF7EB6D2-30FD-F549-B706-02AEF410E5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781151"/>
            <a:ext cx="2964078" cy="3952105"/>
          </a:xfrm>
          <a:prstGeom prst="rect">
            <a:avLst/>
          </a:prstGeom>
        </p:spPr>
      </p:pic>
      <p:sp>
        <p:nvSpPr>
          <p:cNvPr id="7" name="内容占位符 2">
            <a:extLst>
              <a:ext uri="{FF2B5EF4-FFF2-40B4-BE49-F238E27FC236}">
                <a16:creationId xmlns:a16="http://schemas.microsoft.com/office/drawing/2014/main" id="{D18D06A5-BFF9-EA4C-A106-3106C3CDCE6D}"/>
              </a:ext>
            </a:extLst>
          </p:cNvPr>
          <p:cNvSpPr txBox="1">
            <a:spLocks/>
          </p:cNvSpPr>
          <p:nvPr/>
        </p:nvSpPr>
        <p:spPr>
          <a:xfrm>
            <a:off x="5831966" y="1285075"/>
            <a:ext cx="417646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表示所有要执行的任务</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582A012A-6E61-8042-AE42-11B733FEDE5C}"/>
              </a:ext>
            </a:extLst>
          </p:cNvPr>
          <p:cNvSpPr txBox="1">
            <a:spLocks/>
          </p:cNvSpPr>
          <p:nvPr/>
        </p:nvSpPr>
        <p:spPr>
          <a:xfrm>
            <a:off x="4499818" y="2895614"/>
            <a:ext cx="6840760"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中包含了很多相同线程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数量的块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9" name="内容占位符 2">
            <a:extLst>
              <a:ext uri="{FF2B5EF4-FFF2-40B4-BE49-F238E27FC236}">
                <a16:creationId xmlns:a16="http://schemas.microsoft.com/office/drawing/2014/main" id="{FC2DA584-E648-6747-8B37-25A9DCC6622E}"/>
              </a:ext>
            </a:extLst>
          </p:cNvPr>
          <p:cNvSpPr txBox="1">
            <a:spLocks/>
          </p:cNvSpPr>
          <p:nvPr/>
        </p:nvSpPr>
        <p:spPr>
          <a:xfrm>
            <a:off x="4499817" y="4506153"/>
            <a:ext cx="6999163" cy="14318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dirty="0">
                <a:latin typeface="Gill Sans MT" panose="020B0502020104020203" pitchFamily="34" charset="0"/>
              </a:rPr>
              <a:t>块 </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中的线程数独立执行</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可以通过本地数据共享</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同步交换数据</a:t>
            </a:r>
            <a:endParaRPr kumimoji="1" lang="en-US" altLang="zh-CN" dirty="0">
              <a:latin typeface="Gill Sans MT" panose="020B0502020104020203" pitchFamily="34" charset="0"/>
            </a:endParaRPr>
          </a:p>
        </p:txBody>
      </p:sp>
      <p:pic>
        <p:nvPicPr>
          <p:cNvPr id="10" name="图片 9">
            <a:extLst>
              <a:ext uri="{FF2B5EF4-FFF2-40B4-BE49-F238E27FC236}">
                <a16:creationId xmlns:a16="http://schemas.microsoft.com/office/drawing/2014/main" id="{AFEFFE32-D82A-B646-A444-5838485D37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1048" y="1874017"/>
            <a:ext cx="4178300" cy="736600"/>
          </a:xfrm>
          <a:prstGeom prst="rect">
            <a:avLst/>
          </a:prstGeom>
        </p:spPr>
      </p:pic>
      <p:grpSp>
        <p:nvGrpSpPr>
          <p:cNvPr id="21" name="组合 20">
            <a:extLst>
              <a:ext uri="{FF2B5EF4-FFF2-40B4-BE49-F238E27FC236}">
                <a16:creationId xmlns:a16="http://schemas.microsoft.com/office/drawing/2014/main" id="{11FBEA4C-9F1F-964A-8622-C430B7619371}"/>
              </a:ext>
            </a:extLst>
          </p:cNvPr>
          <p:cNvGrpSpPr/>
          <p:nvPr/>
        </p:nvGrpSpPr>
        <p:grpSpPr>
          <a:xfrm>
            <a:off x="4773998" y="3484488"/>
            <a:ext cx="6292400" cy="736600"/>
            <a:chOff x="4730229" y="3434566"/>
            <a:chExt cx="6292400" cy="736600"/>
          </a:xfrm>
        </p:grpSpPr>
        <p:pic>
          <p:nvPicPr>
            <p:cNvPr id="12" name="图片 11">
              <a:extLst>
                <a:ext uri="{FF2B5EF4-FFF2-40B4-BE49-F238E27FC236}">
                  <a16:creationId xmlns:a16="http://schemas.microsoft.com/office/drawing/2014/main" id="{360BDD70-8DC4-FD49-8CD2-F3CFE08CEE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0229" y="3434566"/>
              <a:ext cx="939800" cy="736600"/>
            </a:xfrm>
            <a:prstGeom prst="rect">
              <a:avLst/>
            </a:prstGeom>
          </p:spPr>
        </p:pic>
        <p:pic>
          <p:nvPicPr>
            <p:cNvPr id="14" name="图片 13">
              <a:extLst>
                <a:ext uri="{FF2B5EF4-FFF2-40B4-BE49-F238E27FC236}">
                  <a16:creationId xmlns:a16="http://schemas.microsoft.com/office/drawing/2014/main" id="{B262B7F4-8229-B649-9743-67C8D875E3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8379" y="3434566"/>
              <a:ext cx="939800" cy="736600"/>
            </a:xfrm>
            <a:prstGeom prst="rect">
              <a:avLst/>
            </a:prstGeom>
          </p:spPr>
        </p:pic>
        <p:pic>
          <p:nvPicPr>
            <p:cNvPr id="16" name="图片 15">
              <a:extLst>
                <a:ext uri="{FF2B5EF4-FFF2-40B4-BE49-F238E27FC236}">
                  <a16:creationId xmlns:a16="http://schemas.microsoft.com/office/drawing/2014/main" id="{5887C80B-E4F3-1747-A7A2-1DCDB28336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6529" y="3434566"/>
              <a:ext cx="939800" cy="736600"/>
            </a:xfrm>
            <a:prstGeom prst="rect">
              <a:avLst/>
            </a:prstGeom>
          </p:spPr>
        </p:pic>
        <p:pic>
          <p:nvPicPr>
            <p:cNvPr id="18" name="图片 17">
              <a:extLst>
                <a:ext uri="{FF2B5EF4-FFF2-40B4-BE49-F238E27FC236}">
                  <a16:creationId xmlns:a16="http://schemas.microsoft.com/office/drawing/2014/main" id="{269D9844-CF60-D441-8204-9E741E192C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4679" y="3434566"/>
              <a:ext cx="939800" cy="736600"/>
            </a:xfrm>
            <a:prstGeom prst="rect">
              <a:avLst/>
            </a:prstGeom>
          </p:spPr>
        </p:pic>
        <p:pic>
          <p:nvPicPr>
            <p:cNvPr id="20" name="图片 19">
              <a:extLst>
                <a:ext uri="{FF2B5EF4-FFF2-40B4-BE49-F238E27FC236}">
                  <a16:creationId xmlns:a16="http://schemas.microsoft.com/office/drawing/2014/main" id="{3E0646FF-4F3A-9A42-876D-957FF09596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82829" y="3434566"/>
              <a:ext cx="939800" cy="736600"/>
            </a:xfrm>
            <a:prstGeom prst="rect">
              <a:avLst/>
            </a:prstGeom>
          </p:spPr>
        </p:pic>
      </p:grpSp>
    </p:spTree>
    <p:extLst>
      <p:ext uri="{BB962C8B-B14F-4D97-AF65-F5344CB8AC3E}">
        <p14:creationId xmlns:p14="http://schemas.microsoft.com/office/powerpoint/2010/main" val="2027148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线程层次结构</a:t>
            </a:r>
          </a:p>
        </p:txBody>
      </p:sp>
      <p:pic>
        <p:nvPicPr>
          <p:cNvPr id="5" name="图片 4">
            <a:extLst>
              <a:ext uri="{FF2B5EF4-FFF2-40B4-BE49-F238E27FC236}">
                <a16:creationId xmlns:a16="http://schemas.microsoft.com/office/drawing/2014/main" id="{A0421EC8-6F7A-334B-BA58-AEDD05B268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781151"/>
            <a:ext cx="2964079" cy="3952105"/>
          </a:xfrm>
          <a:prstGeom prst="rect">
            <a:avLst/>
          </a:prstGeom>
        </p:spPr>
      </p:pic>
      <p:pic>
        <p:nvPicPr>
          <p:cNvPr id="6" name="图片 5">
            <a:extLst>
              <a:ext uri="{FF2B5EF4-FFF2-40B4-BE49-F238E27FC236}">
                <a16:creationId xmlns:a16="http://schemas.microsoft.com/office/drawing/2014/main" id="{DF7EB6D2-30FD-F549-B706-02AEF410E5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781151"/>
            <a:ext cx="2964078" cy="3952105"/>
          </a:xfrm>
          <a:prstGeom prst="rect">
            <a:avLst/>
          </a:prstGeom>
        </p:spPr>
      </p:pic>
      <p:sp>
        <p:nvSpPr>
          <p:cNvPr id="7" name="内容占位符 2">
            <a:extLst>
              <a:ext uri="{FF2B5EF4-FFF2-40B4-BE49-F238E27FC236}">
                <a16:creationId xmlns:a16="http://schemas.microsoft.com/office/drawing/2014/main" id="{D18D06A5-BFF9-EA4C-A106-3106C3CDCE6D}"/>
              </a:ext>
            </a:extLst>
          </p:cNvPr>
          <p:cNvSpPr txBox="1">
            <a:spLocks/>
          </p:cNvSpPr>
          <p:nvPr/>
        </p:nvSpPr>
        <p:spPr>
          <a:xfrm>
            <a:off x="5831966" y="1285075"/>
            <a:ext cx="417646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表示所有要执行的任务</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582A012A-6E61-8042-AE42-11B733FEDE5C}"/>
              </a:ext>
            </a:extLst>
          </p:cNvPr>
          <p:cNvSpPr txBox="1">
            <a:spLocks/>
          </p:cNvSpPr>
          <p:nvPr/>
        </p:nvSpPr>
        <p:spPr>
          <a:xfrm>
            <a:off x="4499818" y="2895614"/>
            <a:ext cx="6840760"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中包含了很多相同线程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数量的块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pic>
        <p:nvPicPr>
          <p:cNvPr id="10" name="图片 9">
            <a:extLst>
              <a:ext uri="{FF2B5EF4-FFF2-40B4-BE49-F238E27FC236}">
                <a16:creationId xmlns:a16="http://schemas.microsoft.com/office/drawing/2014/main" id="{AFEFFE32-D82A-B646-A444-5838485D37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1048" y="1874017"/>
            <a:ext cx="4178300" cy="736600"/>
          </a:xfrm>
          <a:prstGeom prst="rect">
            <a:avLst/>
          </a:prstGeom>
        </p:spPr>
      </p:pic>
      <p:grpSp>
        <p:nvGrpSpPr>
          <p:cNvPr id="21" name="组合 20">
            <a:extLst>
              <a:ext uri="{FF2B5EF4-FFF2-40B4-BE49-F238E27FC236}">
                <a16:creationId xmlns:a16="http://schemas.microsoft.com/office/drawing/2014/main" id="{11FBEA4C-9F1F-964A-8622-C430B7619371}"/>
              </a:ext>
            </a:extLst>
          </p:cNvPr>
          <p:cNvGrpSpPr/>
          <p:nvPr/>
        </p:nvGrpSpPr>
        <p:grpSpPr>
          <a:xfrm>
            <a:off x="4773998" y="3484488"/>
            <a:ext cx="6292400" cy="736600"/>
            <a:chOff x="4730229" y="3434566"/>
            <a:chExt cx="6292400" cy="736600"/>
          </a:xfrm>
        </p:grpSpPr>
        <p:pic>
          <p:nvPicPr>
            <p:cNvPr id="12" name="图片 11">
              <a:extLst>
                <a:ext uri="{FF2B5EF4-FFF2-40B4-BE49-F238E27FC236}">
                  <a16:creationId xmlns:a16="http://schemas.microsoft.com/office/drawing/2014/main" id="{360BDD70-8DC4-FD49-8CD2-F3CFE08CEE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0229" y="3434566"/>
              <a:ext cx="939800" cy="736600"/>
            </a:xfrm>
            <a:prstGeom prst="rect">
              <a:avLst/>
            </a:prstGeom>
          </p:spPr>
        </p:pic>
        <p:pic>
          <p:nvPicPr>
            <p:cNvPr id="14" name="图片 13">
              <a:extLst>
                <a:ext uri="{FF2B5EF4-FFF2-40B4-BE49-F238E27FC236}">
                  <a16:creationId xmlns:a16="http://schemas.microsoft.com/office/drawing/2014/main" id="{B262B7F4-8229-B649-9743-67C8D875E3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8379" y="3434566"/>
              <a:ext cx="939800" cy="736600"/>
            </a:xfrm>
            <a:prstGeom prst="rect">
              <a:avLst/>
            </a:prstGeom>
          </p:spPr>
        </p:pic>
        <p:pic>
          <p:nvPicPr>
            <p:cNvPr id="16" name="图片 15">
              <a:extLst>
                <a:ext uri="{FF2B5EF4-FFF2-40B4-BE49-F238E27FC236}">
                  <a16:creationId xmlns:a16="http://schemas.microsoft.com/office/drawing/2014/main" id="{5887C80B-E4F3-1747-A7A2-1DCDB28336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6529" y="3434566"/>
              <a:ext cx="939800" cy="736600"/>
            </a:xfrm>
            <a:prstGeom prst="rect">
              <a:avLst/>
            </a:prstGeom>
          </p:spPr>
        </p:pic>
        <p:pic>
          <p:nvPicPr>
            <p:cNvPr id="18" name="图片 17">
              <a:extLst>
                <a:ext uri="{FF2B5EF4-FFF2-40B4-BE49-F238E27FC236}">
                  <a16:creationId xmlns:a16="http://schemas.microsoft.com/office/drawing/2014/main" id="{269D9844-CF60-D441-8204-9E741E192C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4679" y="3434566"/>
              <a:ext cx="939800" cy="736600"/>
            </a:xfrm>
            <a:prstGeom prst="rect">
              <a:avLst/>
            </a:prstGeom>
          </p:spPr>
        </p:pic>
        <p:pic>
          <p:nvPicPr>
            <p:cNvPr id="20" name="图片 19">
              <a:extLst>
                <a:ext uri="{FF2B5EF4-FFF2-40B4-BE49-F238E27FC236}">
                  <a16:creationId xmlns:a16="http://schemas.microsoft.com/office/drawing/2014/main" id="{3E0646FF-4F3A-9A42-876D-957FF09596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82829" y="3434566"/>
              <a:ext cx="939800" cy="736600"/>
            </a:xfrm>
            <a:prstGeom prst="rect">
              <a:avLst/>
            </a:prstGeom>
          </p:spPr>
        </p:pic>
      </p:grpSp>
      <p:sp>
        <p:nvSpPr>
          <p:cNvPr id="17" name="内容占位符 2">
            <a:extLst>
              <a:ext uri="{FF2B5EF4-FFF2-40B4-BE49-F238E27FC236}">
                <a16:creationId xmlns:a16="http://schemas.microsoft.com/office/drawing/2014/main" id="{50DCA9A2-B168-DA42-8E9A-E5E0A16AE87B}"/>
              </a:ext>
            </a:extLst>
          </p:cNvPr>
          <p:cNvSpPr txBox="1">
            <a:spLocks/>
          </p:cNvSpPr>
          <p:nvPr/>
        </p:nvSpPr>
        <p:spPr>
          <a:xfrm>
            <a:off x="4499818" y="4506152"/>
            <a:ext cx="7077608" cy="14318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gn="ctr"/>
            <a:r>
              <a:rPr lang="zh-CN" altLang="en-US" dirty="0"/>
              <a:t>将问题划分为</a:t>
            </a:r>
            <a:r>
              <a:rPr lang="zh-CN" altLang="en-US" dirty="0">
                <a:highlight>
                  <a:srgbClr val="FFFF00"/>
                </a:highlight>
              </a:rPr>
              <a:t>独立线程块，并行解决的子问题</a:t>
            </a:r>
            <a:endParaRPr lang="en-US" altLang="zh-CN" dirty="0">
              <a:highlight>
                <a:srgbClr val="FFFF00"/>
              </a:highlight>
            </a:endParaRPr>
          </a:p>
          <a:p>
            <a:pPr algn="ctr"/>
            <a:r>
              <a:rPr lang="zh-CN" altLang="en-US" dirty="0"/>
              <a:t>子问题划分为可以由</a:t>
            </a:r>
            <a:r>
              <a:rPr lang="zh-CN" altLang="en-US" dirty="0">
                <a:highlight>
                  <a:srgbClr val="FFFF00"/>
                </a:highlight>
              </a:rPr>
              <a:t>块内线程并行协作解决</a:t>
            </a:r>
            <a:endParaRPr kumimoji="1" lang="en-US" altLang="zh-CN" dirty="0">
              <a:latin typeface="Gill Sans MT" panose="020B0502020104020203" pitchFamily="34" charset="0"/>
            </a:endParaRPr>
          </a:p>
        </p:txBody>
      </p:sp>
    </p:spTree>
    <p:extLst>
      <p:ext uri="{BB962C8B-B14F-4D97-AF65-F5344CB8AC3E}">
        <p14:creationId xmlns:p14="http://schemas.microsoft.com/office/powerpoint/2010/main" val="2679532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A8615-448C-A343-AC9C-24AA5DD4C5A9}"/>
              </a:ext>
            </a:extLst>
          </p:cNvPr>
          <p:cNvSpPr>
            <a:spLocks noGrp="1"/>
          </p:cNvSpPr>
          <p:nvPr>
            <p:ph type="title"/>
          </p:nvPr>
        </p:nvSpPr>
        <p:spPr/>
        <p:txBody>
          <a:bodyPr/>
          <a:lstStyle/>
          <a:p>
            <a:r>
              <a:rPr lang="zh-CN" altLang="en-US" dirty="0"/>
              <a:t>线程层次结构：核 </a:t>
            </a:r>
            <a:r>
              <a:rPr lang="en-US" altLang="zh-CN" dirty="0"/>
              <a:t>kernel</a:t>
            </a:r>
            <a:endParaRPr kumimoji="1" lang="zh-CN" altLang="en-US" dirty="0"/>
          </a:p>
        </p:txBody>
      </p:sp>
      <p:sp>
        <p:nvSpPr>
          <p:cNvPr id="3" name="内容占位符 2">
            <a:extLst>
              <a:ext uri="{FF2B5EF4-FFF2-40B4-BE49-F238E27FC236}">
                <a16:creationId xmlns:a16="http://schemas.microsoft.com/office/drawing/2014/main" id="{E8FEF790-3194-994D-A475-C713C68A2BB2}"/>
              </a:ext>
            </a:extLst>
          </p:cNvPr>
          <p:cNvSpPr>
            <a:spLocks noGrp="1"/>
          </p:cNvSpPr>
          <p:nvPr>
            <p:ph sz="half" idx="1"/>
          </p:nvPr>
        </p:nvSpPr>
        <p:spPr>
          <a:xfrm>
            <a:off x="623636" y="1495552"/>
            <a:ext cx="3890569" cy="4525736"/>
          </a:xfrm>
        </p:spPr>
        <p:txBody>
          <a:bodyPr anchor="ctr"/>
          <a:lstStyle/>
          <a:p>
            <a:r>
              <a:rPr lang="zh-CN" altLang="en-US" b="1" dirty="0">
                <a:latin typeface="Gill Sans MT" panose="020B0502020104020203" pitchFamily="34" charset="0"/>
              </a:rPr>
              <a:t>主设概念：</a:t>
            </a:r>
            <a:r>
              <a:rPr lang="en-US" altLang="zh-CN" dirty="0">
                <a:latin typeface="Gill Sans MT" panose="020B0502020104020203" pitchFamily="34" charset="0"/>
              </a:rPr>
              <a:t>CUDA</a:t>
            </a:r>
            <a:r>
              <a:rPr lang="zh-CN" altLang="en-US" dirty="0">
                <a:latin typeface="Gill Sans MT" panose="020B0502020104020203" pitchFamily="34" charset="0"/>
              </a:rPr>
              <a:t>引入主机端（</a:t>
            </a:r>
            <a:r>
              <a:rPr lang="en-US" altLang="zh-CN" dirty="0">
                <a:latin typeface="Gill Sans MT" panose="020B0502020104020203" pitchFamily="34" charset="0"/>
              </a:rPr>
              <a:t>host</a:t>
            </a:r>
            <a:r>
              <a:rPr lang="zh-CN" altLang="en-US" dirty="0">
                <a:latin typeface="Gill Sans MT" panose="020B0502020104020203" pitchFamily="34" charset="0"/>
              </a:rPr>
              <a:t>）和设备（</a:t>
            </a:r>
            <a:r>
              <a:rPr lang="en-US" altLang="zh-CN" dirty="0">
                <a:latin typeface="Gill Sans MT" panose="020B0502020104020203" pitchFamily="34" charset="0"/>
              </a:rPr>
              <a:t>device</a:t>
            </a:r>
            <a:r>
              <a:rPr lang="zh-CN" altLang="en-US" dirty="0">
                <a:latin typeface="Gill Sans MT" panose="020B0502020104020203" pitchFamily="34" charset="0"/>
              </a:rPr>
              <a:t>）概念。</a:t>
            </a:r>
            <a:r>
              <a:rPr lang="en-US" altLang="zh-CN" dirty="0">
                <a:latin typeface="Gill Sans MT" panose="020B0502020104020203" pitchFamily="34" charset="0"/>
              </a:rPr>
              <a:t>CUDA</a:t>
            </a:r>
            <a:r>
              <a:rPr lang="zh-CN" altLang="en-US" dirty="0">
                <a:latin typeface="Gill Sans MT" panose="020B0502020104020203" pitchFamily="34" charset="0"/>
              </a:rPr>
              <a:t> 程序中既包含</a:t>
            </a:r>
            <a:r>
              <a:rPr lang="en-US" altLang="zh-CN" dirty="0">
                <a:latin typeface="Gill Sans MT" panose="020B0502020104020203" pitchFamily="34" charset="0"/>
              </a:rPr>
              <a:t>host</a:t>
            </a:r>
            <a:r>
              <a:rPr lang="zh-CN" altLang="en-US" dirty="0">
                <a:latin typeface="Gill Sans MT" panose="020B0502020104020203" pitchFamily="34" charset="0"/>
              </a:rPr>
              <a:t>程序，又包含</a:t>
            </a:r>
            <a:r>
              <a:rPr lang="en-US" altLang="zh-CN" dirty="0">
                <a:latin typeface="Gill Sans MT" panose="020B0502020104020203" pitchFamily="34" charset="0"/>
              </a:rPr>
              <a:t>device</a:t>
            </a:r>
            <a:r>
              <a:rPr lang="zh-CN" altLang="en-US" dirty="0">
                <a:latin typeface="Gill Sans MT" panose="020B0502020104020203" pitchFamily="34" charset="0"/>
              </a:rPr>
              <a:t>程序。</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zh-CN" altLang="en-US" b="1" dirty="0">
                <a:latin typeface="Gill Sans MT" panose="020B0502020104020203" pitchFamily="34" charset="0"/>
              </a:rPr>
              <a:t>互相通信：</a:t>
            </a:r>
            <a:r>
              <a:rPr lang="en-US" altLang="zh-CN" dirty="0">
                <a:latin typeface="Gill Sans MT" panose="020B0502020104020203" pitchFamily="34" charset="0"/>
              </a:rPr>
              <a:t>host</a:t>
            </a:r>
            <a:r>
              <a:rPr lang="zh-CN" altLang="en-US" dirty="0">
                <a:latin typeface="Gill Sans MT" panose="020B0502020104020203" pitchFamily="34" charset="0"/>
              </a:rPr>
              <a:t>与</a:t>
            </a:r>
            <a:r>
              <a:rPr lang="en-US" altLang="zh-CN" dirty="0">
                <a:latin typeface="Gill Sans MT" panose="020B0502020104020203" pitchFamily="34" charset="0"/>
              </a:rPr>
              <a:t>device</a:t>
            </a:r>
            <a:r>
              <a:rPr lang="zh-CN" altLang="en-US" dirty="0">
                <a:latin typeface="Gill Sans MT" panose="020B0502020104020203" pitchFamily="34" charset="0"/>
              </a:rPr>
              <a:t>之间可以进行通信，这样它们之间可以进行数据拷贝。</a:t>
            </a:r>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A1AC6296-152E-844A-99F2-FEEEB60B7AF2}"/>
              </a:ext>
            </a:extLst>
          </p:cNvPr>
          <p:cNvPicPr>
            <a:picLocks noChangeAspect="1"/>
          </p:cNvPicPr>
          <p:nvPr/>
        </p:nvPicPr>
        <p:blipFill>
          <a:blip r:embed="rId2"/>
          <a:stretch>
            <a:fillRect/>
          </a:stretch>
        </p:blipFill>
        <p:spPr>
          <a:xfrm>
            <a:off x="4658221" y="1603564"/>
            <a:ext cx="7003282" cy="4309712"/>
          </a:xfrm>
          <a:prstGeom prst="rect">
            <a:avLst/>
          </a:prstGeom>
        </p:spPr>
      </p:pic>
    </p:spTree>
    <p:extLst>
      <p:ext uri="{BB962C8B-B14F-4D97-AF65-F5344CB8AC3E}">
        <p14:creationId xmlns:p14="http://schemas.microsoft.com/office/powerpoint/2010/main" val="91688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6290413-78D2-7849-A936-873ED7675135}"/>
              </a:ext>
            </a:extLst>
          </p:cNvPr>
          <p:cNvSpPr>
            <a:spLocks noGrp="1"/>
          </p:cNvSpPr>
          <p:nvPr>
            <p:ph type="title"/>
          </p:nvPr>
        </p:nvSpPr>
        <p:spPr/>
        <p:txBody>
          <a:bodyPr/>
          <a:lstStyle/>
          <a:p>
            <a:r>
              <a:rPr lang="zh-CN" altLang="en-US" dirty="0"/>
              <a:t>线程层次结构：核 </a:t>
            </a:r>
            <a:r>
              <a:rPr lang="en-US" altLang="zh-CN" dirty="0"/>
              <a:t>kernel</a:t>
            </a:r>
            <a:endParaRPr lang="zh-CN" altLang="en-US" dirty="0"/>
          </a:p>
        </p:txBody>
      </p:sp>
      <p:sp>
        <p:nvSpPr>
          <p:cNvPr id="6" name="内容占位符 5">
            <a:extLst>
              <a:ext uri="{FF2B5EF4-FFF2-40B4-BE49-F238E27FC236}">
                <a16:creationId xmlns:a16="http://schemas.microsoft.com/office/drawing/2014/main" id="{BE0982BE-88B5-A045-B469-C8184AA39155}"/>
              </a:ext>
            </a:extLst>
          </p:cNvPr>
          <p:cNvSpPr>
            <a:spLocks noGrp="1"/>
          </p:cNvSpPr>
          <p:nvPr>
            <p:ph sz="half" idx="1"/>
          </p:nvPr>
        </p:nvSpPr>
        <p:spPr/>
        <p:txBody>
          <a:bodyPr/>
          <a:lstStyle/>
          <a:p>
            <a:r>
              <a:rPr lang="en-US" altLang="zh-CN" dirty="0"/>
              <a:t>CUDA</a:t>
            </a:r>
            <a:r>
              <a:rPr lang="zh-CN" altLang="en-US" dirty="0"/>
              <a:t> 执行流程中最重要的一个过程是调用</a:t>
            </a:r>
            <a:r>
              <a:rPr lang="en-US" altLang="zh-CN" dirty="0"/>
              <a:t>CUDA</a:t>
            </a:r>
            <a:r>
              <a:rPr lang="zh-CN" altLang="en-US" dirty="0"/>
              <a:t>的核函数来执行并行计算，</a:t>
            </a:r>
            <a:r>
              <a:rPr lang="en-US" altLang="zh-CN" dirty="0"/>
              <a:t>kernel</a:t>
            </a:r>
            <a:r>
              <a:rPr lang="zh-CN" altLang="en-US" dirty="0"/>
              <a:t>是</a:t>
            </a:r>
            <a:r>
              <a:rPr lang="en-US" altLang="zh-CN" dirty="0"/>
              <a:t>CUDA</a:t>
            </a:r>
            <a:r>
              <a:rPr lang="zh-CN" altLang="en-US" dirty="0"/>
              <a:t>中一个重要的概念。</a:t>
            </a:r>
            <a:endParaRPr lang="en-US" altLang="zh-CN" dirty="0"/>
          </a:p>
          <a:p>
            <a:r>
              <a:rPr lang="zh-CN" altLang="en-US" dirty="0"/>
              <a:t>在 </a:t>
            </a:r>
            <a:r>
              <a:rPr lang="en-US" altLang="zh-CN" dirty="0"/>
              <a:t>CUDA</a:t>
            </a:r>
            <a:r>
              <a:rPr lang="zh-CN" altLang="en-US" dirty="0"/>
              <a:t> 程序构架中，</a:t>
            </a:r>
            <a:r>
              <a:rPr lang="en-US" altLang="zh-CN" dirty="0"/>
              <a:t>Host</a:t>
            </a:r>
            <a:r>
              <a:rPr lang="zh-CN" altLang="en-US" dirty="0"/>
              <a:t> 代码部分在</a:t>
            </a:r>
            <a:r>
              <a:rPr lang="en-US" altLang="zh-CN" dirty="0"/>
              <a:t>CPU</a:t>
            </a:r>
            <a:r>
              <a:rPr lang="zh-CN" altLang="en-US" dirty="0"/>
              <a:t>上执行，是普通</a:t>
            </a:r>
            <a:r>
              <a:rPr lang="en-US" altLang="zh-CN" dirty="0"/>
              <a:t>C</a:t>
            </a:r>
            <a:r>
              <a:rPr lang="zh-CN" altLang="en-US" dirty="0"/>
              <a:t>代码；当遇到数据并行处理的部分，</a:t>
            </a:r>
            <a:r>
              <a:rPr lang="en-US" altLang="zh-CN" dirty="0"/>
              <a:t>CUDA </a:t>
            </a:r>
            <a:r>
              <a:rPr lang="zh-CN" altLang="en-US" dirty="0"/>
              <a:t>就会将程序编译成</a:t>
            </a:r>
            <a:r>
              <a:rPr lang="en-US" altLang="zh-CN" dirty="0"/>
              <a:t>GPU</a:t>
            </a:r>
            <a:r>
              <a:rPr lang="zh-CN" altLang="en-US" dirty="0"/>
              <a:t>能执行的程序，并传送到</a:t>
            </a:r>
            <a:r>
              <a:rPr lang="en-US" altLang="zh-CN" dirty="0"/>
              <a:t>GPU</a:t>
            </a:r>
            <a:r>
              <a:rPr lang="zh-CN" altLang="en-US" dirty="0"/>
              <a:t>，这个程序在</a:t>
            </a:r>
            <a:r>
              <a:rPr lang="en-US" altLang="zh-CN" dirty="0"/>
              <a:t>CUDA</a:t>
            </a:r>
            <a:r>
              <a:rPr lang="zh-CN" altLang="en-US" dirty="0"/>
              <a:t>里称做核（</a:t>
            </a:r>
            <a:r>
              <a:rPr lang="en-US" altLang="zh-CN" dirty="0"/>
              <a:t>kernel</a:t>
            </a:r>
            <a:r>
              <a:rPr lang="zh-CN" altLang="en-US" dirty="0"/>
              <a:t>）。</a:t>
            </a:r>
            <a:endParaRPr lang="en-US" altLang="zh-CN" dirty="0"/>
          </a:p>
          <a:p>
            <a:r>
              <a:rPr lang="en-US" altLang="zh-CN" dirty="0"/>
              <a:t>Device</a:t>
            </a:r>
            <a:r>
              <a:rPr lang="zh-CN" altLang="en-US" dirty="0"/>
              <a:t> 代码部分在 </a:t>
            </a:r>
            <a:r>
              <a:rPr lang="en-US" altLang="zh-CN" dirty="0"/>
              <a:t>GPU</a:t>
            </a:r>
            <a:r>
              <a:rPr lang="zh-CN" altLang="en-US" dirty="0"/>
              <a:t> 上执行，此代码部分在 </a:t>
            </a:r>
            <a:r>
              <a:rPr lang="en-US" altLang="zh-CN" dirty="0"/>
              <a:t>kernel</a:t>
            </a:r>
            <a:r>
              <a:rPr lang="zh-CN" altLang="en-US" dirty="0"/>
              <a:t> 上编写（</a:t>
            </a:r>
            <a:r>
              <a:rPr lang="en-US" altLang="zh-CN" dirty="0"/>
              <a:t>.cu</a:t>
            </a:r>
            <a:r>
              <a:rPr lang="zh-CN" altLang="en-US" dirty="0"/>
              <a:t>文件）。</a:t>
            </a:r>
            <a:r>
              <a:rPr lang="en-US" altLang="zh-CN" dirty="0"/>
              <a:t>kernel</a:t>
            </a:r>
            <a:r>
              <a:rPr lang="zh-CN" altLang="en-US" dirty="0"/>
              <a:t> 用 </a:t>
            </a:r>
            <a:r>
              <a:rPr lang="en-US" altLang="zh-CN" dirty="0"/>
              <a:t>__global__</a:t>
            </a:r>
            <a:r>
              <a:rPr lang="zh-CN" altLang="en-US" dirty="0"/>
              <a:t> 符号声明，在调用时需要用 </a:t>
            </a:r>
            <a:r>
              <a:rPr lang="en-US" altLang="zh-CN" dirty="0"/>
              <a:t>&lt;&lt;&lt;grid, block&gt;&gt;&gt;</a:t>
            </a:r>
            <a:r>
              <a:rPr lang="zh-CN" altLang="en-US" dirty="0"/>
              <a:t> 来指定</a:t>
            </a:r>
            <a:r>
              <a:rPr lang="en-US" altLang="zh-CN" dirty="0"/>
              <a:t>kernel</a:t>
            </a:r>
            <a:r>
              <a:rPr lang="zh-CN" altLang="en-US" dirty="0"/>
              <a:t>要执行及结构。</a:t>
            </a:r>
            <a:br>
              <a:rPr lang="zh-CN" altLang="en-US" dirty="0"/>
            </a:br>
            <a:endParaRPr lang="zh-CN" altLang="en-US" dirty="0"/>
          </a:p>
        </p:txBody>
      </p:sp>
    </p:spTree>
    <p:extLst>
      <p:ext uri="{BB962C8B-B14F-4D97-AF65-F5344CB8AC3E}">
        <p14:creationId xmlns:p14="http://schemas.microsoft.com/office/powerpoint/2010/main" val="2570949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F9797-5DEE-944E-800A-907747BACC73}"/>
              </a:ext>
            </a:extLst>
          </p:cNvPr>
          <p:cNvSpPr>
            <a:spLocks noGrp="1"/>
          </p:cNvSpPr>
          <p:nvPr>
            <p:ph type="title"/>
          </p:nvPr>
        </p:nvSpPr>
        <p:spPr/>
        <p:txBody>
          <a:bodyPr/>
          <a:lstStyle/>
          <a:p>
            <a:r>
              <a:rPr lang="zh-CN" altLang="en-US" dirty="0"/>
              <a:t>线程层次结构：核 </a:t>
            </a:r>
            <a:r>
              <a:rPr lang="en-US" altLang="zh-CN" dirty="0"/>
              <a:t>kernel</a:t>
            </a:r>
            <a:endParaRPr kumimoji="1" lang="zh-CN" altLang="en-US" dirty="0"/>
          </a:p>
        </p:txBody>
      </p:sp>
      <p:pic>
        <p:nvPicPr>
          <p:cNvPr id="6" name="内容占位符 5">
            <a:extLst>
              <a:ext uri="{FF2B5EF4-FFF2-40B4-BE49-F238E27FC236}">
                <a16:creationId xmlns:a16="http://schemas.microsoft.com/office/drawing/2014/main" id="{4FD5A1C3-DF2D-7342-B3B1-E8F9E4461434}"/>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777901" y="1419612"/>
            <a:ext cx="3127059" cy="4934776"/>
          </a:xfrm>
        </p:spPr>
      </p:pic>
      <p:pic>
        <p:nvPicPr>
          <p:cNvPr id="8" name="内容占位符 7">
            <a:extLst>
              <a:ext uri="{FF2B5EF4-FFF2-40B4-BE49-F238E27FC236}">
                <a16:creationId xmlns:a16="http://schemas.microsoft.com/office/drawing/2014/main" id="{2D322D8B-29E7-6242-B1D1-B6643BFA609F}"/>
              </a:ext>
            </a:extLst>
          </p:cNvPr>
          <p:cNvPicPr>
            <a:picLocks noGrp="1" noChangeAspect="1"/>
          </p:cNvPicPr>
          <p:nvPr>
            <p:ph sz="half" idx="10"/>
          </p:nvPr>
        </p:nvPicPr>
        <p:blipFill>
          <a:blip r:embed="rId3" cstate="screen">
            <a:extLst>
              <a:ext uri="{28A0092B-C50C-407E-A947-70E740481C1C}">
                <a14:useLocalDpi xmlns:a14="http://schemas.microsoft.com/office/drawing/2010/main"/>
              </a:ext>
            </a:extLst>
          </a:blip>
          <a:stretch>
            <a:fillRect/>
          </a:stretch>
        </p:blipFill>
        <p:spPr>
          <a:xfrm>
            <a:off x="6835444" y="1419612"/>
            <a:ext cx="3389411" cy="4934776"/>
          </a:xfrm>
        </p:spPr>
      </p:pic>
    </p:spTree>
    <p:extLst>
      <p:ext uri="{BB962C8B-B14F-4D97-AF65-F5344CB8AC3E}">
        <p14:creationId xmlns:p14="http://schemas.microsoft.com/office/powerpoint/2010/main" val="2042993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26DF5-E7E5-C74F-85C4-5953A7151F2F}"/>
              </a:ext>
            </a:extLst>
          </p:cNvPr>
          <p:cNvSpPr>
            <a:spLocks noGrp="1"/>
          </p:cNvSpPr>
          <p:nvPr>
            <p:ph type="title"/>
          </p:nvPr>
        </p:nvSpPr>
        <p:spPr/>
        <p:txBody>
          <a:bodyPr/>
          <a:lstStyle/>
          <a:p>
            <a:r>
              <a:rPr lang="zh-CN" altLang="en-US" dirty="0"/>
              <a:t>线程层次结构 </a:t>
            </a:r>
            <a:r>
              <a:rPr lang="en-US" altLang="zh-CN" dirty="0"/>
              <a:t>I</a:t>
            </a:r>
            <a:r>
              <a:rPr lang="zh-CN" altLang="en-US" dirty="0"/>
              <a:t>：网格 </a:t>
            </a:r>
            <a:r>
              <a:rPr lang="en-US" altLang="zh-CN" dirty="0"/>
              <a:t>grid</a:t>
            </a:r>
            <a:endParaRPr kumimoji="1" lang="zh-CN" altLang="en-US" dirty="0"/>
          </a:p>
        </p:txBody>
      </p:sp>
      <p:pic>
        <p:nvPicPr>
          <p:cNvPr id="8" name="图片 7">
            <a:extLst>
              <a:ext uri="{FF2B5EF4-FFF2-40B4-BE49-F238E27FC236}">
                <a16:creationId xmlns:a16="http://schemas.microsoft.com/office/drawing/2014/main" id="{15944E3C-9940-314E-9824-8EB948790B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5341" y="1539506"/>
            <a:ext cx="7194993" cy="4511508"/>
          </a:xfrm>
          <a:prstGeom prst="rect">
            <a:avLst/>
          </a:prstGeom>
        </p:spPr>
      </p:pic>
      <p:sp>
        <p:nvSpPr>
          <p:cNvPr id="9" name="内容占位符 8">
            <a:extLst>
              <a:ext uri="{FF2B5EF4-FFF2-40B4-BE49-F238E27FC236}">
                <a16:creationId xmlns:a16="http://schemas.microsoft.com/office/drawing/2014/main" id="{4E629C1E-5D3F-7E44-BC46-0923D48BE262}"/>
              </a:ext>
            </a:extLst>
          </p:cNvPr>
          <p:cNvSpPr>
            <a:spLocks noGrp="1"/>
          </p:cNvSpPr>
          <p:nvPr>
            <p:ph sz="half" idx="1"/>
          </p:nvPr>
        </p:nvSpPr>
        <p:spPr>
          <a:xfrm>
            <a:off x="481757" y="1412776"/>
            <a:ext cx="3600399" cy="4608512"/>
          </a:xfrm>
        </p:spPr>
        <p:txBody>
          <a:bodyPr anchor="ctr"/>
          <a:lstStyle/>
          <a:p>
            <a:r>
              <a:rPr lang="en-US" altLang="zh-CN" dirty="0"/>
              <a:t>kernel</a:t>
            </a:r>
            <a:r>
              <a:rPr lang="zh-CN" altLang="en-US" dirty="0"/>
              <a:t> 在 </a:t>
            </a:r>
            <a:r>
              <a:rPr lang="en-US" altLang="zh-CN" dirty="0"/>
              <a:t>device</a:t>
            </a:r>
            <a:r>
              <a:rPr lang="zh-CN" altLang="en-US" dirty="0"/>
              <a:t> 上执行时，实际上是启动很多线程，一个 </a:t>
            </a:r>
            <a:r>
              <a:rPr lang="en-US" altLang="zh-CN" dirty="0"/>
              <a:t>kernel</a:t>
            </a:r>
            <a:r>
              <a:rPr lang="zh-CN" altLang="en-US" dirty="0"/>
              <a:t> 所启动的所有线程称为一个网格（</a:t>
            </a:r>
            <a:r>
              <a:rPr lang="en-US" altLang="zh-CN" dirty="0"/>
              <a:t>grid</a:t>
            </a:r>
            <a:r>
              <a:rPr lang="zh-CN" altLang="en-US" dirty="0"/>
              <a:t>）</a:t>
            </a:r>
            <a:endParaRPr lang="en-US" altLang="zh-CN" dirty="0"/>
          </a:p>
          <a:p>
            <a:endParaRPr lang="en-US" altLang="zh-CN" dirty="0"/>
          </a:p>
          <a:p>
            <a:r>
              <a:rPr lang="zh-CN" altLang="en-US" dirty="0"/>
              <a:t>同一个网格上的线程共享相同的全局内存空间。</a:t>
            </a:r>
            <a:r>
              <a:rPr lang="en-US" altLang="zh-CN" dirty="0"/>
              <a:t>grid</a:t>
            </a:r>
            <a:r>
              <a:rPr lang="zh-CN" altLang="en-US" dirty="0"/>
              <a:t>是线程结构的第一层次。</a:t>
            </a:r>
          </a:p>
        </p:txBody>
      </p:sp>
    </p:spTree>
    <p:extLst>
      <p:ext uri="{BB962C8B-B14F-4D97-AF65-F5344CB8AC3E}">
        <p14:creationId xmlns:p14="http://schemas.microsoft.com/office/powerpoint/2010/main" val="278995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26DF5-E7E5-C74F-85C4-5953A7151F2F}"/>
              </a:ext>
            </a:extLst>
          </p:cNvPr>
          <p:cNvSpPr>
            <a:spLocks noGrp="1"/>
          </p:cNvSpPr>
          <p:nvPr>
            <p:ph type="title"/>
          </p:nvPr>
        </p:nvSpPr>
        <p:spPr/>
        <p:txBody>
          <a:bodyPr/>
          <a:lstStyle/>
          <a:p>
            <a:r>
              <a:rPr lang="zh-CN" altLang="en-US" dirty="0"/>
              <a:t>线程层次结构 </a:t>
            </a:r>
            <a:r>
              <a:rPr lang="en-US" altLang="zh-CN" dirty="0"/>
              <a:t>II</a:t>
            </a:r>
            <a:r>
              <a:rPr lang="zh-CN" altLang="en-US" dirty="0"/>
              <a:t>：线程块 </a:t>
            </a:r>
            <a:r>
              <a:rPr lang="en-US" altLang="zh-CN" dirty="0"/>
              <a:t>Block</a:t>
            </a:r>
            <a:endParaRPr kumimoji="1" lang="zh-CN" altLang="en-US" dirty="0"/>
          </a:p>
        </p:txBody>
      </p:sp>
      <p:pic>
        <p:nvPicPr>
          <p:cNvPr id="8" name="图片 7">
            <a:extLst>
              <a:ext uri="{FF2B5EF4-FFF2-40B4-BE49-F238E27FC236}">
                <a16:creationId xmlns:a16="http://schemas.microsoft.com/office/drawing/2014/main" id="{15944E3C-9940-314E-9824-8EB948790B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5341" y="1539506"/>
            <a:ext cx="7194993" cy="4511508"/>
          </a:xfrm>
          <a:prstGeom prst="rect">
            <a:avLst/>
          </a:prstGeom>
        </p:spPr>
      </p:pic>
      <p:sp>
        <p:nvSpPr>
          <p:cNvPr id="9" name="内容占位符 8">
            <a:extLst>
              <a:ext uri="{FF2B5EF4-FFF2-40B4-BE49-F238E27FC236}">
                <a16:creationId xmlns:a16="http://schemas.microsoft.com/office/drawing/2014/main" id="{4E629C1E-5D3F-7E44-BC46-0923D48BE262}"/>
              </a:ext>
            </a:extLst>
          </p:cNvPr>
          <p:cNvSpPr>
            <a:spLocks noGrp="1"/>
          </p:cNvSpPr>
          <p:nvPr>
            <p:ph sz="half" idx="1"/>
          </p:nvPr>
        </p:nvSpPr>
        <p:spPr>
          <a:xfrm>
            <a:off x="481757" y="1412776"/>
            <a:ext cx="3600399" cy="4896544"/>
          </a:xfrm>
        </p:spPr>
        <p:txBody>
          <a:bodyPr anchor="ctr"/>
          <a:lstStyle/>
          <a:p>
            <a:r>
              <a:rPr lang="en-US" altLang="zh-CN" dirty="0"/>
              <a:t>Grid</a:t>
            </a:r>
            <a:r>
              <a:rPr lang="zh-CN" altLang="en-US" dirty="0"/>
              <a:t> 分为多个线程块（</a:t>
            </a:r>
            <a:r>
              <a:rPr lang="en-US" altLang="zh-CN" dirty="0"/>
              <a:t>block</a:t>
            </a:r>
            <a:r>
              <a:rPr lang="zh-CN" altLang="en-US" dirty="0"/>
              <a:t>），一个 </a:t>
            </a:r>
            <a:r>
              <a:rPr lang="en-US" altLang="zh-CN" dirty="0"/>
              <a:t>block</a:t>
            </a:r>
            <a:r>
              <a:rPr lang="zh-CN" altLang="en-US" dirty="0"/>
              <a:t> 里面包含很多线程。</a:t>
            </a:r>
            <a:endParaRPr lang="en-US" altLang="zh-CN" dirty="0"/>
          </a:p>
          <a:p>
            <a:endParaRPr lang="en-US" altLang="zh-CN" dirty="0"/>
          </a:p>
          <a:p>
            <a:r>
              <a:rPr lang="en-US" altLang="zh-CN" dirty="0"/>
              <a:t>Block</a:t>
            </a:r>
            <a:r>
              <a:rPr lang="zh-CN" altLang="en-US" dirty="0"/>
              <a:t> 间并行执行，并且无法通信，也没有执行顺序。</a:t>
            </a:r>
            <a:endParaRPr lang="en-US" altLang="zh-CN" dirty="0"/>
          </a:p>
          <a:p>
            <a:endParaRPr lang="en-US" altLang="zh-CN" dirty="0"/>
          </a:p>
          <a:p>
            <a:r>
              <a:rPr lang="zh-CN" altLang="en-US" dirty="0"/>
              <a:t>每个 </a:t>
            </a:r>
            <a:r>
              <a:rPr lang="en-US" altLang="zh-CN" dirty="0"/>
              <a:t>block</a:t>
            </a:r>
            <a:r>
              <a:rPr lang="zh-CN" altLang="en-US" dirty="0"/>
              <a:t> 包含共享内存（</a:t>
            </a:r>
            <a:r>
              <a:rPr lang="en-US" altLang="zh-CN" dirty="0"/>
              <a:t>Shared Memory</a:t>
            </a:r>
            <a:r>
              <a:rPr lang="zh-CN" altLang="en-US" dirty="0"/>
              <a:t>），可以里面的 </a:t>
            </a:r>
            <a:r>
              <a:rPr lang="en-US" altLang="zh-CN" dirty="0"/>
              <a:t>Thread</a:t>
            </a:r>
            <a:r>
              <a:rPr lang="zh-CN" altLang="en-US" dirty="0"/>
              <a:t> 共享。</a:t>
            </a:r>
          </a:p>
        </p:txBody>
      </p:sp>
    </p:spTree>
    <p:extLst>
      <p:ext uri="{BB962C8B-B14F-4D97-AF65-F5344CB8AC3E}">
        <p14:creationId xmlns:p14="http://schemas.microsoft.com/office/powerpoint/2010/main" val="3759764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12776"/>
            <a:ext cx="4761656" cy="4392488"/>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268760"/>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GPU</a:t>
            </a:r>
            <a:r>
              <a:rPr lang="zh-CN" altLang="en-US" sz="2400" dirty="0">
                <a:solidFill>
                  <a:srgbClr val="91D150"/>
                </a:solidFill>
                <a:latin typeface="Gill Sans MT" panose="020B0502020104020203" pitchFamily="34" charset="0"/>
              </a:rPr>
              <a:t>基础概念</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26DF5-E7E5-C74F-85C4-5953A7151F2F}"/>
              </a:ext>
            </a:extLst>
          </p:cNvPr>
          <p:cNvSpPr>
            <a:spLocks noGrp="1"/>
          </p:cNvSpPr>
          <p:nvPr>
            <p:ph type="title"/>
          </p:nvPr>
        </p:nvSpPr>
        <p:spPr/>
        <p:txBody>
          <a:bodyPr/>
          <a:lstStyle/>
          <a:p>
            <a:r>
              <a:rPr lang="zh-CN" altLang="en-US" dirty="0"/>
              <a:t>线程层次结构 </a:t>
            </a:r>
            <a:r>
              <a:rPr lang="en-US" altLang="zh-CN" dirty="0"/>
              <a:t>III</a:t>
            </a:r>
            <a:r>
              <a:rPr lang="zh-CN" altLang="en-US" dirty="0"/>
              <a:t>：线程  </a:t>
            </a:r>
            <a:r>
              <a:rPr lang="en-US" altLang="zh-CN" dirty="0"/>
              <a:t>thread</a:t>
            </a:r>
            <a:endParaRPr kumimoji="1" lang="zh-CN" altLang="en-US" dirty="0"/>
          </a:p>
        </p:txBody>
      </p:sp>
      <p:pic>
        <p:nvPicPr>
          <p:cNvPr id="8" name="图片 7">
            <a:extLst>
              <a:ext uri="{FF2B5EF4-FFF2-40B4-BE49-F238E27FC236}">
                <a16:creationId xmlns:a16="http://schemas.microsoft.com/office/drawing/2014/main" id="{15944E3C-9940-314E-9824-8EB948790B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5341" y="1539506"/>
            <a:ext cx="7194993" cy="4511508"/>
          </a:xfrm>
          <a:prstGeom prst="rect">
            <a:avLst/>
          </a:prstGeom>
        </p:spPr>
      </p:pic>
      <p:sp>
        <p:nvSpPr>
          <p:cNvPr id="9" name="内容占位符 8">
            <a:extLst>
              <a:ext uri="{FF2B5EF4-FFF2-40B4-BE49-F238E27FC236}">
                <a16:creationId xmlns:a16="http://schemas.microsoft.com/office/drawing/2014/main" id="{4E629C1E-5D3F-7E44-BC46-0923D48BE262}"/>
              </a:ext>
            </a:extLst>
          </p:cNvPr>
          <p:cNvSpPr>
            <a:spLocks noGrp="1"/>
          </p:cNvSpPr>
          <p:nvPr>
            <p:ph sz="half" idx="1"/>
          </p:nvPr>
        </p:nvSpPr>
        <p:spPr>
          <a:xfrm>
            <a:off x="481757" y="1412776"/>
            <a:ext cx="3600399" cy="4896544"/>
          </a:xfrm>
        </p:spPr>
        <p:txBody>
          <a:bodyPr anchor="ctr"/>
          <a:lstStyle/>
          <a:p>
            <a:r>
              <a:rPr lang="en-US" altLang="zh-CN" dirty="0"/>
              <a:t>CUDA</a:t>
            </a:r>
            <a:r>
              <a:rPr lang="zh-CN" altLang="en-US" dirty="0"/>
              <a:t> 并行程序，实际上会被多个 </a:t>
            </a:r>
            <a:r>
              <a:rPr lang="en-US" altLang="zh-CN" dirty="0"/>
              <a:t>threads</a:t>
            </a:r>
            <a:r>
              <a:rPr lang="zh-CN" altLang="en-US" dirty="0"/>
              <a:t> 来执行；</a:t>
            </a:r>
            <a:endParaRPr lang="en-US" altLang="zh-CN" dirty="0"/>
          </a:p>
          <a:p>
            <a:endParaRPr lang="en-US" altLang="zh-CN" dirty="0"/>
          </a:p>
          <a:p>
            <a:r>
              <a:rPr lang="zh-CN" altLang="en-US" dirty="0"/>
              <a:t>多个 </a:t>
            </a:r>
            <a:r>
              <a:rPr lang="en-US" altLang="zh-CN" dirty="0"/>
              <a:t>threads</a:t>
            </a:r>
            <a:r>
              <a:rPr lang="zh-CN" altLang="en-US" dirty="0"/>
              <a:t> 会被群组成一个线程 </a:t>
            </a:r>
            <a:r>
              <a:rPr lang="en-US" altLang="zh-CN" dirty="0"/>
              <a:t>block</a:t>
            </a:r>
            <a:r>
              <a:rPr lang="zh-CN" altLang="en-US" dirty="0"/>
              <a:t>；</a:t>
            </a:r>
            <a:endParaRPr lang="en-US" altLang="zh-CN" dirty="0"/>
          </a:p>
          <a:p>
            <a:endParaRPr lang="en-US" altLang="zh-CN" dirty="0"/>
          </a:p>
          <a:p>
            <a:r>
              <a:rPr lang="zh-CN" altLang="en-US" dirty="0"/>
              <a:t>同一个 </a:t>
            </a:r>
            <a:r>
              <a:rPr lang="en-US" altLang="zh-CN" dirty="0"/>
              <a:t>block</a:t>
            </a:r>
            <a:r>
              <a:rPr lang="zh-CN" altLang="en-US" dirty="0"/>
              <a:t> 中 </a:t>
            </a:r>
            <a:r>
              <a:rPr lang="en-US" altLang="zh-CN" dirty="0"/>
              <a:t>threads</a:t>
            </a:r>
            <a:r>
              <a:rPr lang="zh-CN" altLang="en-US" dirty="0"/>
              <a:t> 可以同步，也可以通过 </a:t>
            </a:r>
            <a:r>
              <a:rPr lang="en-US" altLang="zh-CN" dirty="0"/>
              <a:t>shared memory</a:t>
            </a:r>
            <a:r>
              <a:rPr lang="zh-CN" altLang="en-US" dirty="0"/>
              <a:t> 通信。</a:t>
            </a:r>
          </a:p>
        </p:txBody>
      </p:sp>
    </p:spTree>
    <p:extLst>
      <p:ext uri="{BB962C8B-B14F-4D97-AF65-F5344CB8AC3E}">
        <p14:creationId xmlns:p14="http://schemas.microsoft.com/office/powerpoint/2010/main" val="2795152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02E513-04D6-7D4A-A0C1-2D6CA934F92D}"/>
              </a:ext>
            </a:extLst>
          </p:cNvPr>
          <p:cNvSpPr>
            <a:spLocks noGrp="1"/>
          </p:cNvSpPr>
          <p:nvPr>
            <p:ph type="title"/>
          </p:nvPr>
        </p:nvSpPr>
        <p:spPr/>
        <p:txBody>
          <a:bodyPr/>
          <a:lstStyle/>
          <a:p>
            <a:r>
              <a:rPr lang="zh-CN" altLang="en-US" dirty="0"/>
              <a:t>回到硬件：</a:t>
            </a:r>
            <a:r>
              <a:rPr lang="en-US" altLang="zh-CN" dirty="0"/>
              <a:t>Wrap</a:t>
            </a:r>
            <a:endParaRPr lang="zh-CN" altLang="en-US" dirty="0"/>
          </a:p>
        </p:txBody>
      </p:sp>
      <p:sp>
        <p:nvSpPr>
          <p:cNvPr id="6" name="内容占位符 5">
            <a:extLst>
              <a:ext uri="{FF2B5EF4-FFF2-40B4-BE49-F238E27FC236}">
                <a16:creationId xmlns:a16="http://schemas.microsoft.com/office/drawing/2014/main" id="{9EFF0C81-2A4B-2544-9142-E6AFD624C2EB}"/>
              </a:ext>
            </a:extLst>
          </p:cNvPr>
          <p:cNvSpPr>
            <a:spLocks noGrp="1"/>
          </p:cNvSpPr>
          <p:nvPr>
            <p:ph sz="half" idx="1"/>
          </p:nvPr>
        </p:nvSpPr>
        <p:spPr>
          <a:xfrm>
            <a:off x="623636" y="1412776"/>
            <a:ext cx="5474746" cy="4608512"/>
          </a:xfrm>
        </p:spPr>
        <p:txBody>
          <a:bodyPr anchor="ctr"/>
          <a:lstStyle/>
          <a:p>
            <a:r>
              <a:rPr lang="en-US" altLang="zh-CN" b="1" dirty="0"/>
              <a:t>Wrap</a:t>
            </a:r>
            <a:r>
              <a:rPr lang="zh-CN" altLang="en-US" b="1" dirty="0"/>
              <a:t>：</a:t>
            </a:r>
            <a:r>
              <a:rPr lang="en-US" altLang="zh-CN" dirty="0"/>
              <a:t>GPU</a:t>
            </a:r>
            <a:r>
              <a:rPr lang="zh-CN" altLang="en-US" dirty="0"/>
              <a:t> 执行程序时的调度单位，</a:t>
            </a:r>
            <a:r>
              <a:rPr lang="en-US" altLang="zh-CN" dirty="0"/>
              <a:t>SM</a:t>
            </a:r>
            <a:r>
              <a:rPr lang="zh-CN" altLang="en-US" dirty="0"/>
              <a:t>的基本执行单元。</a:t>
            </a:r>
            <a:endParaRPr lang="en-US" altLang="zh-CN" dirty="0"/>
          </a:p>
          <a:p>
            <a:r>
              <a:rPr lang="en-US" altLang="zh-CN" dirty="0"/>
              <a:t>Warp</a:t>
            </a:r>
            <a:r>
              <a:rPr lang="zh-CN" altLang="en-US" dirty="0"/>
              <a:t> 包含 </a:t>
            </a:r>
            <a:r>
              <a:rPr lang="en-US" altLang="zh-CN" dirty="0"/>
              <a:t>32</a:t>
            </a:r>
            <a:r>
              <a:rPr lang="zh-CN" altLang="en-US" dirty="0"/>
              <a:t> 个线程的集合，这个线程集合被“编织在一起”并且“步调一致”的形式执行。</a:t>
            </a:r>
            <a:endParaRPr lang="en-US" altLang="zh-CN" dirty="0"/>
          </a:p>
          <a:p>
            <a:r>
              <a:rPr lang="zh-CN" altLang="en-US" dirty="0"/>
              <a:t>同一个 </a:t>
            </a:r>
            <a:r>
              <a:rPr lang="en-US" altLang="zh-CN" dirty="0"/>
              <a:t>Warp</a:t>
            </a:r>
            <a:r>
              <a:rPr lang="zh-CN" altLang="en-US" dirty="0"/>
              <a:t> 中的每个线程都将以不同数据资源执行相同的指令，这就是所谓 </a:t>
            </a:r>
            <a:r>
              <a:rPr lang="en-US" altLang="zh-CN" dirty="0"/>
              <a:t>SIMT</a:t>
            </a:r>
            <a:r>
              <a:rPr lang="zh-CN" altLang="en-US" dirty="0"/>
              <a:t> 架构</a:t>
            </a:r>
            <a:r>
              <a:rPr lang="en-US" altLang="zh-CN" dirty="0"/>
              <a:t>(Single-Instruction, Multiple-Thread</a:t>
            </a:r>
            <a:r>
              <a:rPr lang="zh-CN" altLang="en-US" dirty="0"/>
              <a:t>，单指令多线程</a:t>
            </a:r>
            <a:r>
              <a:rPr lang="en-US" altLang="zh-CN" dirty="0"/>
              <a:t>)</a:t>
            </a:r>
            <a:r>
              <a:rPr lang="zh-CN" altLang="en-US" dirty="0"/>
              <a:t>。</a:t>
            </a:r>
          </a:p>
        </p:txBody>
      </p:sp>
      <p:pic>
        <p:nvPicPr>
          <p:cNvPr id="7" name="图片 6">
            <a:extLst>
              <a:ext uri="{FF2B5EF4-FFF2-40B4-BE49-F238E27FC236}">
                <a16:creationId xmlns:a16="http://schemas.microsoft.com/office/drawing/2014/main" id="{DBFF6C62-6F77-F847-89B2-72BD10A18C5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8461" y="1267798"/>
            <a:ext cx="4464496" cy="5107685"/>
          </a:xfrm>
          <a:prstGeom prst="rect">
            <a:avLst/>
          </a:prstGeom>
        </p:spPr>
      </p:pic>
    </p:spTree>
    <p:extLst>
      <p:ext uri="{BB962C8B-B14F-4D97-AF65-F5344CB8AC3E}">
        <p14:creationId xmlns:p14="http://schemas.microsoft.com/office/powerpoint/2010/main" val="2989269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6B0B198-7AEC-B444-8F6F-38B7FB210597}"/>
              </a:ext>
            </a:extLst>
          </p:cNvPr>
          <p:cNvSpPr>
            <a:spLocks noGrp="1"/>
          </p:cNvSpPr>
          <p:nvPr>
            <p:ph type="title"/>
          </p:nvPr>
        </p:nvSpPr>
        <p:spPr/>
        <p:txBody>
          <a:bodyPr/>
          <a:lstStyle/>
          <a:p>
            <a:r>
              <a:rPr lang="en-US" altLang="zh-CN" dirty="0"/>
              <a:t>CUDA</a:t>
            </a:r>
            <a:r>
              <a:rPr lang="zh-CN" altLang="en-US" dirty="0"/>
              <a:t> 跟 </a:t>
            </a:r>
            <a:r>
              <a:rPr lang="en-US" altLang="zh-CN" dirty="0"/>
              <a:t>NVIDIA</a:t>
            </a:r>
            <a:r>
              <a:rPr lang="zh-CN" altLang="en-US" dirty="0"/>
              <a:t> 硬件架构</a:t>
            </a:r>
            <a:r>
              <a:rPr lang="zh-CN" altLang="en-US"/>
              <a:t>的关系</a:t>
            </a:r>
            <a:endParaRPr lang="zh-CN" altLang="en-US" dirty="0"/>
          </a:p>
        </p:txBody>
      </p:sp>
      <p:sp>
        <p:nvSpPr>
          <p:cNvPr id="3" name="内容占位符 2">
            <a:extLst>
              <a:ext uri="{FF2B5EF4-FFF2-40B4-BE49-F238E27FC236}">
                <a16:creationId xmlns:a16="http://schemas.microsoft.com/office/drawing/2014/main" id="{C773DB86-63CC-8840-9408-B2732EA900EF}"/>
              </a:ext>
            </a:extLst>
          </p:cNvPr>
          <p:cNvSpPr>
            <a:spLocks noGrp="1"/>
          </p:cNvSpPr>
          <p:nvPr>
            <p:ph sz="half" idx="1"/>
          </p:nvPr>
        </p:nvSpPr>
        <p:spPr>
          <a:xfrm>
            <a:off x="623636" y="1412776"/>
            <a:ext cx="4178601" cy="4608512"/>
          </a:xfrm>
        </p:spPr>
        <p:txBody>
          <a:bodyPr anchor="ctr"/>
          <a:lstStyle/>
          <a:p>
            <a:r>
              <a:rPr kumimoji="1" lang="en-US" altLang="zh-CN" dirty="0"/>
              <a:t>Block</a:t>
            </a:r>
            <a:r>
              <a:rPr kumimoji="1" lang="zh-CN" altLang="en-US" dirty="0"/>
              <a:t> 线程块只在一个 </a:t>
            </a:r>
            <a:r>
              <a:rPr kumimoji="1" lang="en-US" altLang="zh-CN" dirty="0"/>
              <a:t>SM</a:t>
            </a:r>
            <a:r>
              <a:rPr kumimoji="1" lang="zh-CN" altLang="en-US" dirty="0"/>
              <a:t> 上通过  </a:t>
            </a:r>
            <a:r>
              <a:rPr kumimoji="1" lang="en-US" altLang="zh-CN" dirty="0"/>
              <a:t>Wrap</a:t>
            </a:r>
            <a:r>
              <a:rPr kumimoji="1" lang="zh-CN" altLang="en-US" dirty="0"/>
              <a:t> 进行调度。</a:t>
            </a:r>
            <a:endParaRPr kumimoji="1" lang="en-US" altLang="zh-CN" dirty="0"/>
          </a:p>
          <a:p>
            <a:endParaRPr kumimoji="1" lang="en-US" altLang="zh-CN" dirty="0"/>
          </a:p>
          <a:p>
            <a:r>
              <a:rPr kumimoji="1" lang="zh-CN" altLang="en-US" dirty="0"/>
              <a:t>一旦在 </a:t>
            </a:r>
            <a:r>
              <a:rPr kumimoji="1" lang="en-US" altLang="zh-CN" dirty="0"/>
              <a:t>SM</a:t>
            </a:r>
            <a:r>
              <a:rPr kumimoji="1" lang="zh-CN" altLang="en-US" dirty="0"/>
              <a:t> 上调起了 </a:t>
            </a:r>
            <a:r>
              <a:rPr kumimoji="1" lang="en-US" altLang="zh-CN" dirty="0"/>
              <a:t>Block</a:t>
            </a:r>
            <a:r>
              <a:rPr kumimoji="1" lang="zh-CN" altLang="en-US" dirty="0"/>
              <a:t> 线程块，就会一直保留到执行完 </a:t>
            </a:r>
            <a:r>
              <a:rPr kumimoji="1" lang="en-US" altLang="zh-CN" dirty="0"/>
              <a:t>Kernel</a:t>
            </a:r>
            <a:r>
              <a:rPr kumimoji="1" lang="zh-CN" altLang="en-US" dirty="0"/>
              <a:t>。</a:t>
            </a:r>
            <a:endParaRPr kumimoji="1" lang="en-US" altLang="zh-CN" dirty="0"/>
          </a:p>
          <a:p>
            <a:endParaRPr kumimoji="1" lang="en-US" altLang="zh-CN" dirty="0"/>
          </a:p>
          <a:p>
            <a:r>
              <a:rPr kumimoji="1" lang="en-US" altLang="zh-CN" dirty="0"/>
              <a:t>SM</a:t>
            </a:r>
            <a:r>
              <a:rPr kumimoji="1" lang="zh-CN" altLang="en-US" dirty="0"/>
              <a:t> 可以同时保存多个 </a:t>
            </a:r>
            <a:r>
              <a:rPr kumimoji="1" lang="en-US" altLang="zh-CN" dirty="0"/>
              <a:t>Block</a:t>
            </a:r>
            <a:r>
              <a:rPr kumimoji="1" lang="zh-CN" altLang="en-US" dirty="0"/>
              <a:t> 线程块，快间并行的执行。</a:t>
            </a:r>
          </a:p>
        </p:txBody>
      </p:sp>
      <p:pic>
        <p:nvPicPr>
          <p:cNvPr id="8" name="图片 7">
            <a:extLst>
              <a:ext uri="{FF2B5EF4-FFF2-40B4-BE49-F238E27FC236}">
                <a16:creationId xmlns:a16="http://schemas.microsoft.com/office/drawing/2014/main" id="{E58D1E04-CD97-FE43-9296-37A09B6DD4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6293" y="1268760"/>
            <a:ext cx="6525820" cy="5056198"/>
          </a:xfrm>
          <a:prstGeom prst="rect">
            <a:avLst/>
          </a:prstGeom>
        </p:spPr>
      </p:pic>
    </p:spTree>
    <p:extLst>
      <p:ext uri="{BB962C8B-B14F-4D97-AF65-F5344CB8AC3E}">
        <p14:creationId xmlns:p14="http://schemas.microsoft.com/office/powerpoint/2010/main" val="132799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51E3A61E-225D-8C49-9E37-C26C9414CF1F}"/>
              </a:ext>
            </a:extLst>
          </p:cNvPr>
          <p:cNvSpPr>
            <a:spLocks noGrp="1"/>
          </p:cNvSpPr>
          <p:nvPr>
            <p:ph sz="half" idx="1"/>
          </p:nvPr>
        </p:nvSpPr>
        <p:spPr>
          <a:xfrm>
            <a:off x="623635" y="548680"/>
            <a:ext cx="10731328" cy="5461840"/>
          </a:xfrm>
        </p:spPr>
        <p:txBody>
          <a:bodyPr anchor="ctr"/>
          <a:lstStyle/>
          <a:p>
            <a:pPr marL="0" indent="0" algn="ctr">
              <a:buNone/>
            </a:pPr>
            <a:r>
              <a:rPr kumimoji="1" lang="en-US" altLang="zh-CN" sz="9600" b="1" dirty="0">
                <a:solidFill>
                  <a:srgbClr val="91D150"/>
                </a:solidFill>
                <a:latin typeface="Futura Medium" panose="020B0602020204020303" pitchFamily="34" charset="-79"/>
                <a:cs typeface="Futura Medium" panose="020B0602020204020303" pitchFamily="34" charset="-79"/>
              </a:rPr>
              <a:t>NVIDIA</a:t>
            </a:r>
          </a:p>
          <a:p>
            <a:pPr marL="0" indent="0" algn="ctr">
              <a:buNone/>
            </a:pPr>
            <a:r>
              <a:rPr kumimoji="1" lang="zh-CN" altLang="en-US" sz="9600" b="1" dirty="0">
                <a:solidFill>
                  <a:srgbClr val="91D150"/>
                </a:solidFill>
                <a:latin typeface="Futura Medium" panose="020B0602020204020303" pitchFamily="34" charset="-79"/>
                <a:cs typeface="Futura Medium" panose="020B0602020204020303" pitchFamily="34" charset="-79"/>
              </a:rPr>
              <a:t>算力计算</a:t>
            </a:r>
          </a:p>
        </p:txBody>
      </p:sp>
    </p:spTree>
    <p:extLst>
      <p:ext uri="{BB962C8B-B14F-4D97-AF65-F5344CB8AC3E}">
        <p14:creationId xmlns:p14="http://schemas.microsoft.com/office/powerpoint/2010/main" val="134956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61D60-3C18-714D-8525-638F0B791836}"/>
              </a:ext>
            </a:extLst>
          </p:cNvPr>
          <p:cNvSpPr>
            <a:spLocks noGrp="1"/>
          </p:cNvSpPr>
          <p:nvPr>
            <p:ph type="title"/>
          </p:nvPr>
        </p:nvSpPr>
        <p:spPr/>
        <p:txBody>
          <a:bodyPr/>
          <a:lstStyle/>
          <a:p>
            <a:r>
              <a:rPr kumimoji="1" lang="zh-CN" altLang="en-US" dirty="0"/>
              <a:t>峰值算力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3B21944-227E-DF46-A5F8-E23AA466323A}"/>
                  </a:ext>
                </a:extLst>
              </p:cNvPr>
              <p:cNvSpPr>
                <a:spLocks noGrp="1"/>
              </p:cNvSpPr>
              <p:nvPr>
                <p:ph sz="half" idx="1"/>
              </p:nvPr>
            </p:nvSpPr>
            <p:spPr/>
            <p:txBody>
              <a:bodyPr/>
              <a:lstStyle/>
              <a:p>
                <a:r>
                  <a:rPr lang="en-US" altLang="zh-CN" sz="2200" dirty="0"/>
                  <a:t>GPU</a:t>
                </a:r>
                <a:r>
                  <a:rPr lang="zh-CN" altLang="en-US" sz="2200" dirty="0"/>
                  <a:t> 算力跟计算核心个数、核心频率、核心单时钟周期能力三个因素有关。</a:t>
                </a:r>
                <a:r>
                  <a:rPr lang="en-US" altLang="zh-CN" sz="2200" dirty="0"/>
                  <a:t>GPU </a:t>
                </a:r>
                <a:r>
                  <a:rPr lang="zh-CN" altLang="en-US" sz="2200" dirty="0"/>
                  <a:t>峰值计算能力，公式如下：</a:t>
                </a:r>
              </a:p>
              <a:p>
                <a:pPr marL="0" indent="0">
                  <a:buNone/>
                </a:pPr>
                <a14:m>
                  <m:oMathPara xmlns:m="http://schemas.openxmlformats.org/officeDocument/2006/math">
                    <m:oMathParaPr>
                      <m:jc m:val="centerGroup"/>
                    </m:oMathParaPr>
                    <m:oMath xmlns:m="http://schemas.openxmlformats.org/officeDocument/2006/math">
                      <m:r>
                        <a:rPr lang="en-US" altLang="zh-CN" sz="2200" i="1" dirty="0" smtClean="0">
                          <a:latin typeface="Cambria Math" panose="02040503050406030204" pitchFamily="18" charset="0"/>
                        </a:rPr>
                        <m:t>𝑃𝑒𝑎𝑘</m:t>
                      </m:r>
                      <m:r>
                        <a:rPr lang="zh-CN" altLang="en-US" sz="2200" b="0" i="1" dirty="0" smtClean="0">
                          <a:latin typeface="Cambria Math" panose="02040503050406030204" pitchFamily="18" charset="0"/>
                        </a:rPr>
                        <m:t> </m:t>
                      </m:r>
                      <m:r>
                        <a:rPr lang="en-US" altLang="zh-CN" sz="2200" i="1" dirty="0" smtClean="0">
                          <a:latin typeface="Cambria Math" panose="02040503050406030204" pitchFamily="18" charset="0"/>
                        </a:rPr>
                        <m:t>𝐹𝐿𝑂𝑃𝑆</m:t>
                      </m:r>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i="1" dirty="0">
                              <a:latin typeface="Cambria Math" panose="02040503050406030204" pitchFamily="18" charset="0"/>
                            </a:rPr>
                            <m:t>𝐹</m:t>
                          </m:r>
                        </m:e>
                        <m:sub>
                          <m:r>
                            <a:rPr lang="en-US" altLang="zh-CN" sz="2200" i="1" dirty="0">
                              <a:latin typeface="Cambria Math" panose="02040503050406030204" pitchFamily="18" charset="0"/>
                            </a:rPr>
                            <m:t>𝑐𝑙𝑘</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i="1" dirty="0">
                              <a:latin typeface="Cambria Math" panose="02040503050406030204" pitchFamily="18" charset="0"/>
                            </a:rPr>
                            <m:t>𝑁</m:t>
                          </m:r>
                        </m:e>
                        <m:sub>
                          <m:r>
                            <a:rPr lang="en-US" altLang="zh-CN" sz="2200" i="1" dirty="0">
                              <a:latin typeface="Cambria Math" panose="02040503050406030204" pitchFamily="18" charset="0"/>
                            </a:rPr>
                            <m:t>𝑆𝑀</m:t>
                          </m:r>
                        </m:sub>
                      </m:sSub>
                      <m:r>
                        <a:rPr lang="en-US" altLang="zh-CN" sz="2200" i="1" dirty="0" smtClean="0">
                          <a:latin typeface="Cambria Math" panose="02040503050406030204" pitchFamily="18" charset="0"/>
                        </a:rPr>
                        <m:t>∗</m:t>
                      </m:r>
                      <m:sSub>
                        <m:sSubPr>
                          <m:ctrlPr>
                            <a:rPr lang="en-US" altLang="zh-CN" sz="2200" i="1" dirty="0" smtClean="0">
                              <a:latin typeface="Cambria Math" panose="02040503050406030204" pitchFamily="18" charset="0"/>
                            </a:rPr>
                          </m:ctrlPr>
                        </m:sSubPr>
                        <m:e>
                          <m:r>
                            <a:rPr lang="en-US" altLang="zh-CN" sz="2200" i="1" dirty="0">
                              <a:latin typeface="Cambria Math" panose="02040503050406030204" pitchFamily="18" charset="0"/>
                            </a:rPr>
                            <m:t>𝐹</m:t>
                          </m:r>
                        </m:e>
                        <m:sub>
                          <m:r>
                            <a:rPr lang="en-US" altLang="zh-CN" sz="2200" b="0" i="1" dirty="0" smtClean="0">
                              <a:latin typeface="Cambria Math" panose="02040503050406030204" pitchFamily="18" charset="0"/>
                            </a:rPr>
                            <m:t>𝑟𝑒𝑞</m:t>
                          </m:r>
                        </m:sub>
                      </m:sSub>
                    </m:oMath>
                  </m:oMathPara>
                </a14:m>
                <a:endParaRPr lang="en-US" altLang="zh-CN" sz="2200" dirty="0"/>
              </a:p>
              <a:p>
                <a:endParaRPr lang="en-US" altLang="zh-CN" sz="2200" dirty="0"/>
              </a:p>
              <a:p>
                <a:pPr marL="457200" indent="-457200">
                  <a:buFont typeface="+mj-lt"/>
                  <a:buAutoNum type="arabicPeriod"/>
                </a:pPr>
                <a14:m>
                  <m:oMath xmlns:m="http://schemas.openxmlformats.org/officeDocument/2006/math">
                    <m:r>
                      <a:rPr lang="zh-CN" altLang="en-US" sz="2200" b="0" i="0" dirty="0" smtClean="0">
                        <a:latin typeface="Cambria Math" panose="02040503050406030204" pitchFamily="18" charset="0"/>
                      </a:rPr>
                      <m:t> </m:t>
                    </m:r>
                    <m:sSub>
                      <m:sSubPr>
                        <m:ctrlPr>
                          <a:rPr lang="en-US" altLang="zh-CN" sz="2200" i="1" dirty="0">
                            <a:latin typeface="Cambria Math" panose="02040503050406030204" pitchFamily="18" charset="0"/>
                          </a:rPr>
                        </m:ctrlPr>
                      </m:sSubPr>
                      <m:e>
                        <m:r>
                          <a:rPr lang="en-US" altLang="zh-CN" sz="2200" i="1" dirty="0">
                            <a:latin typeface="Cambria Math" panose="02040503050406030204" pitchFamily="18" charset="0"/>
                          </a:rPr>
                          <m:t>𝐹</m:t>
                        </m:r>
                      </m:e>
                      <m:sub>
                        <m:r>
                          <a:rPr lang="en-US" altLang="zh-CN" sz="2200" i="1" dirty="0">
                            <a:latin typeface="Cambria Math" panose="02040503050406030204" pitchFamily="18" charset="0"/>
                          </a:rPr>
                          <m:t>𝑐𝑙𝑘</m:t>
                        </m:r>
                      </m:sub>
                    </m:sSub>
                    <m:r>
                      <a:rPr lang="en-US" altLang="zh-CN" sz="2200" i="0" dirty="0">
                        <a:latin typeface="Cambria Math" panose="02040503050406030204" pitchFamily="18" charset="0"/>
                      </a:rPr>
                      <m:t> </m:t>
                    </m:r>
                  </m:oMath>
                </a14:m>
                <a:r>
                  <a:rPr lang="en-US" altLang="zh-CN" sz="2200" dirty="0"/>
                  <a:t> </a:t>
                </a:r>
                <a:r>
                  <a:rPr lang="zh-CN" altLang="en-US" sz="2200" dirty="0"/>
                  <a:t>为 </a:t>
                </a:r>
                <a:r>
                  <a:rPr lang="en-US" altLang="zh-CN" sz="2200" dirty="0"/>
                  <a:t>GPU </a:t>
                </a:r>
                <a:r>
                  <a:rPr lang="zh-CN" altLang="en-US" sz="2200" dirty="0"/>
                  <a:t>时钟周期内指令执行数 </a:t>
                </a:r>
                <a:r>
                  <a:rPr lang="en-US" altLang="zh-CN" sz="2200" dirty="0"/>
                  <a:t>(FLOPS/Cycle)</a:t>
                </a:r>
              </a:p>
              <a:p>
                <a:pPr marL="457200" indent="-457200">
                  <a:buFont typeface="+mj-lt"/>
                  <a:buAutoNum type="arabicPeriod"/>
                </a:pPr>
                <a:r>
                  <a:rPr lang="en-US" altLang="zh-CN" sz="2200" dirty="0"/>
                  <a:t> </a:t>
                </a:r>
                <a14:m>
                  <m:oMath xmlns:m="http://schemas.openxmlformats.org/officeDocument/2006/math">
                    <m:sSub>
                      <m:sSubPr>
                        <m:ctrlPr>
                          <a:rPr lang="en-US" altLang="zh-CN" sz="2200" i="1" dirty="0">
                            <a:latin typeface="Cambria Math" panose="02040503050406030204" pitchFamily="18" charset="0"/>
                          </a:rPr>
                        </m:ctrlPr>
                      </m:sSubPr>
                      <m:e>
                        <m:r>
                          <a:rPr lang="en-US" altLang="zh-CN" sz="2200" i="1" dirty="0">
                            <a:latin typeface="Cambria Math" panose="02040503050406030204" pitchFamily="18" charset="0"/>
                          </a:rPr>
                          <m:t>𝑁</m:t>
                        </m:r>
                      </m:e>
                      <m:sub>
                        <m:r>
                          <a:rPr lang="en-US" altLang="zh-CN" sz="2200" i="1" dirty="0">
                            <a:latin typeface="Cambria Math" panose="02040503050406030204" pitchFamily="18" charset="0"/>
                          </a:rPr>
                          <m:t>𝑆𝑀</m:t>
                        </m:r>
                      </m:sub>
                    </m:sSub>
                    <m:r>
                      <a:rPr lang="en-US" altLang="zh-CN" sz="2200" i="1" dirty="0">
                        <a:latin typeface="Cambria Math" panose="02040503050406030204" pitchFamily="18" charset="0"/>
                      </a:rPr>
                      <m:t> </m:t>
                    </m:r>
                  </m:oMath>
                </a14:m>
                <a:r>
                  <a:rPr lang="en-US" altLang="zh-CN" sz="2200" dirty="0"/>
                  <a:t> </a:t>
                </a:r>
                <a:r>
                  <a:rPr lang="zh-CN" altLang="en-US" sz="2200" dirty="0"/>
                  <a:t>为 </a:t>
                </a:r>
                <a:r>
                  <a:rPr lang="en-US" altLang="zh-CN" sz="2200" dirty="0"/>
                  <a:t>GPU SM </a:t>
                </a:r>
                <a:r>
                  <a:rPr lang="zh-CN" altLang="en-US" sz="2200" dirty="0"/>
                  <a:t>数量 </a:t>
                </a:r>
                <a:r>
                  <a:rPr lang="en-US" altLang="zh-CN" sz="2200" dirty="0"/>
                  <a:t>(Cores)</a:t>
                </a:r>
              </a:p>
              <a:p>
                <a:pPr marL="457200" indent="-457200">
                  <a:buFont typeface="+mj-lt"/>
                  <a:buAutoNum type="arabicPeriod"/>
                </a:pPr>
                <a:r>
                  <a:rPr lang="en-US" altLang="zh-CN" sz="2200" dirty="0"/>
                  <a:t> </a:t>
                </a:r>
                <a14:m>
                  <m:oMath xmlns:m="http://schemas.openxmlformats.org/officeDocument/2006/math">
                    <m:sSub>
                      <m:sSubPr>
                        <m:ctrlPr>
                          <a:rPr lang="en-US" altLang="zh-CN" sz="2200" i="1" dirty="0">
                            <a:latin typeface="Cambria Math" panose="02040503050406030204" pitchFamily="18" charset="0"/>
                          </a:rPr>
                        </m:ctrlPr>
                      </m:sSubPr>
                      <m:e>
                        <m:r>
                          <a:rPr lang="en-US" altLang="zh-CN" sz="2200" i="1" dirty="0">
                            <a:latin typeface="Cambria Math" panose="02040503050406030204" pitchFamily="18" charset="0"/>
                          </a:rPr>
                          <m:t>𝐹</m:t>
                        </m:r>
                      </m:e>
                      <m:sub>
                        <m:r>
                          <a:rPr lang="en-US" altLang="zh-CN" sz="2200" i="1" dirty="0">
                            <a:latin typeface="Cambria Math" panose="02040503050406030204" pitchFamily="18" charset="0"/>
                          </a:rPr>
                          <m:t>𝑟𝑒𝑞</m:t>
                        </m:r>
                      </m:sub>
                    </m:sSub>
                  </m:oMath>
                </a14:m>
                <a:r>
                  <a:rPr lang="zh-CN" altLang="en-US" sz="2200" dirty="0"/>
                  <a:t> 为运行频率 </a:t>
                </a:r>
                <a:r>
                  <a:rPr lang="en-US" altLang="zh-CN" sz="2200" dirty="0"/>
                  <a:t>(GHz) </a:t>
                </a:r>
                <a:endParaRPr lang="zh-CN" altLang="en-US" sz="2200" dirty="0"/>
              </a:p>
            </p:txBody>
          </p:sp>
        </mc:Choice>
        <mc:Fallback xmlns="">
          <p:sp>
            <p:nvSpPr>
              <p:cNvPr id="3" name="内容占位符 2">
                <a:extLst>
                  <a:ext uri="{FF2B5EF4-FFF2-40B4-BE49-F238E27FC236}">
                    <a16:creationId xmlns:a16="http://schemas.microsoft.com/office/drawing/2014/main" id="{83B21944-227E-DF46-A5F8-E23AA466323A}"/>
                  </a:ext>
                </a:extLst>
              </p:cNvPr>
              <p:cNvSpPr>
                <a:spLocks noGrp="1" noRot="1" noChangeAspect="1" noMove="1" noResize="1" noEditPoints="1" noAdjustHandles="1" noChangeArrowheads="1" noChangeShapeType="1" noTextEdit="1"/>
              </p:cNvSpPr>
              <p:nvPr>
                <p:ph sz="half" idx="1"/>
              </p:nvPr>
            </p:nvSpPr>
            <p:spPr>
              <a:blipFill>
                <a:blip r:embed="rId2"/>
                <a:stretch>
                  <a:fillRect l="-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080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61D60-3C18-714D-8525-638F0B791836}"/>
              </a:ext>
            </a:extLst>
          </p:cNvPr>
          <p:cNvSpPr>
            <a:spLocks noGrp="1"/>
          </p:cNvSpPr>
          <p:nvPr>
            <p:ph type="title"/>
          </p:nvPr>
        </p:nvSpPr>
        <p:spPr/>
        <p:txBody>
          <a:bodyPr/>
          <a:lstStyle/>
          <a:p>
            <a:r>
              <a:rPr kumimoji="1" lang="zh-CN" altLang="en-US" dirty="0"/>
              <a:t>峰值算力</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45DEECD-F6D9-BA4E-991F-FFC7F34FA9E5}"/>
                  </a:ext>
                </a:extLst>
              </p:cNvPr>
              <p:cNvSpPr>
                <a:spLocks noGrp="1"/>
              </p:cNvSpPr>
              <p:nvPr>
                <p:ph sz="half" idx="1"/>
              </p:nvPr>
            </p:nvSpPr>
            <p:spPr>
              <a:xfrm>
                <a:off x="623635" y="1268760"/>
                <a:ext cx="10963473" cy="1656184"/>
              </a:xfrm>
            </p:spPr>
            <p:txBody>
              <a:bodyPr/>
              <a:lstStyle/>
              <a:p>
                <a:r>
                  <a:rPr lang="en-US" altLang="zh-CN" sz="2200" dirty="0"/>
                  <a:t>A100 </a:t>
                </a:r>
                <a:r>
                  <a:rPr lang="zh-CN" altLang="en-US" sz="2200" dirty="0"/>
                  <a:t>中 </a:t>
                </a:r>
                <a:r>
                  <a:rPr lang="en-US" altLang="zh-CN" sz="2200" dirty="0"/>
                  <a:t>FP32 Tensor Core </a:t>
                </a:r>
                <a:r>
                  <a:rPr lang="zh-CN" altLang="en-US" sz="2200" dirty="0"/>
                  <a:t>指令吞吐 </a:t>
                </a:r>
                <a:r>
                  <a:rPr lang="en-US" altLang="zh-CN" sz="2200" dirty="0"/>
                  <a:t>64</a:t>
                </a:r>
                <a:r>
                  <a:rPr lang="zh-CN" altLang="en-US" sz="2200" dirty="0"/>
                  <a:t> </a:t>
                </a:r>
                <a:r>
                  <a:rPr lang="en-US" altLang="zh-CN" sz="2200" dirty="0"/>
                  <a:t>FLOPS/Cycle </a:t>
                </a:r>
                <a:r>
                  <a:rPr lang="zh-CN" altLang="en-US" sz="2200" dirty="0"/>
                  <a:t>，核心运行频率为 </a:t>
                </a:r>
                <a:r>
                  <a:rPr lang="en-US" altLang="zh-CN" sz="2200" dirty="0"/>
                  <a:t>1.41GHz </a:t>
                </a:r>
                <a:r>
                  <a:rPr lang="zh-CN" altLang="en-US" sz="2200" dirty="0"/>
                  <a:t>，</a:t>
                </a:r>
                <a:r>
                  <a:rPr lang="en-US" altLang="zh-CN" sz="2200" dirty="0"/>
                  <a:t>SM </a:t>
                </a:r>
                <a:r>
                  <a:rPr lang="zh-CN" altLang="en-US" sz="2200" dirty="0"/>
                  <a:t>数量为</a:t>
                </a:r>
                <a:r>
                  <a:rPr lang="en-US" altLang="zh-CN" sz="2200" dirty="0"/>
                  <a:t>108 </a:t>
                </a:r>
                <a:r>
                  <a:rPr lang="zh-CN" altLang="en-US" sz="2200" dirty="0"/>
                  <a:t>，那么有：</a:t>
                </a:r>
                <a14:m>
                  <m:oMath xmlns:m="http://schemas.openxmlformats.org/officeDocument/2006/math">
                    <m:r>
                      <a:rPr lang="en-US" altLang="zh-CN" sz="2200" i="1" dirty="0" smtClean="0">
                        <a:latin typeface="Cambria Math" panose="02040503050406030204" pitchFamily="18" charset="0"/>
                      </a:rPr>
                      <m:t>𝑃𝑒𝑎𝑘</m:t>
                    </m:r>
                    <m:r>
                      <a:rPr lang="zh-CN" altLang="en-US" sz="2200" i="1" dirty="0" smtClean="0">
                        <a:latin typeface="Cambria Math" panose="02040503050406030204" pitchFamily="18" charset="0"/>
                      </a:rPr>
                      <m:t> </m:t>
                    </m:r>
                    <m:r>
                      <a:rPr lang="en-US" altLang="zh-CN" sz="2200" i="1" dirty="0" smtClean="0">
                        <a:latin typeface="Cambria Math" panose="02040503050406030204" pitchFamily="18" charset="0"/>
                      </a:rPr>
                      <m:t>𝐹𝐿𝑂𝑃𝑆</m:t>
                    </m:r>
                    <m:r>
                      <a:rPr lang="en-US" altLang="zh-CN" sz="2200" i="1" dirty="0">
                        <a:latin typeface="Cambria Math" panose="02040503050406030204" pitchFamily="18" charset="0"/>
                      </a:rPr>
                      <m:t>=1.41∗108∗64∗</m:t>
                    </m:r>
                    <m:r>
                      <a:rPr lang="en-US" altLang="zh-CN" sz="2200" i="1" dirty="0" smtClean="0">
                        <a:latin typeface="Cambria Math" panose="02040503050406030204" pitchFamily="18" charset="0"/>
                      </a:rPr>
                      <m:t>2=19,491</m:t>
                    </m:r>
                    <m:r>
                      <a:rPr lang="zh-CN" altLang="en-US" sz="2200" b="0" i="1" dirty="0" smtClean="0">
                        <a:latin typeface="Cambria Math" panose="02040503050406030204" pitchFamily="18" charset="0"/>
                      </a:rPr>
                      <m:t> </m:t>
                    </m:r>
                    <m:r>
                      <a:rPr lang="en-US" altLang="zh-CN" sz="2200" i="1" dirty="0" smtClean="0">
                        <a:latin typeface="Cambria Math" panose="02040503050406030204" pitchFamily="18" charset="0"/>
                      </a:rPr>
                      <m:t>𝐺𝐹𝐿𝑂𝑃𝑆</m:t>
                    </m:r>
                  </m:oMath>
                </a14:m>
                <a:r>
                  <a:rPr lang="zh-CN" altLang="en-US" sz="2200" dirty="0"/>
                  <a:t> </a:t>
                </a:r>
                <a:r>
                  <a:rPr lang="en-US" altLang="zh-CN" sz="2200" dirty="0"/>
                  <a:t>~</a:t>
                </a:r>
                <a:r>
                  <a:rPr lang="zh-CN" altLang="en-US" sz="2200" dirty="0"/>
                  <a:t> </a:t>
                </a:r>
                <a:r>
                  <a:rPr lang="en-US" altLang="zh-CN" sz="2200" dirty="0">
                    <a:highlight>
                      <a:srgbClr val="FFFF00"/>
                    </a:highlight>
                  </a:rPr>
                  <a:t>1.95</a:t>
                </a:r>
                <a:r>
                  <a:rPr lang="zh-CN" altLang="en-US" sz="2200" dirty="0">
                    <a:highlight>
                      <a:srgbClr val="FFFF00"/>
                    </a:highlight>
                  </a:rPr>
                  <a:t> </a:t>
                </a:r>
                <a:r>
                  <a:rPr lang="en-US" altLang="zh-CN" sz="2200" dirty="0">
                    <a:highlight>
                      <a:srgbClr val="FFFF00"/>
                    </a:highlight>
                  </a:rPr>
                  <a:t>TFLOPS</a:t>
                </a:r>
                <a:endParaRPr lang="zh-CN" altLang="en-US" sz="2200" dirty="0"/>
              </a:p>
            </p:txBody>
          </p:sp>
        </mc:Choice>
        <mc:Fallback xmlns="">
          <p:sp>
            <p:nvSpPr>
              <p:cNvPr id="8" name="内容占位符 7">
                <a:extLst>
                  <a:ext uri="{FF2B5EF4-FFF2-40B4-BE49-F238E27FC236}">
                    <a16:creationId xmlns:a16="http://schemas.microsoft.com/office/drawing/2014/main" id="{C45DEECD-F6D9-BA4E-991F-FFC7F34FA9E5}"/>
                  </a:ext>
                </a:extLst>
              </p:cNvPr>
              <p:cNvSpPr>
                <a:spLocks noGrp="1" noRot="1" noChangeAspect="1" noMove="1" noResize="1" noEditPoints="1" noAdjustHandles="1" noChangeArrowheads="1" noChangeShapeType="1" noTextEdit="1"/>
              </p:cNvSpPr>
              <p:nvPr>
                <p:ph sz="half" idx="1"/>
              </p:nvPr>
            </p:nvSpPr>
            <p:spPr>
              <a:xfrm>
                <a:off x="623635" y="1268760"/>
                <a:ext cx="10963473" cy="1656184"/>
              </a:xfrm>
              <a:blipFill>
                <a:blip r:embed="rId2"/>
                <a:stretch>
                  <a:fillRect l="-57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CBA1DB9-C079-A241-A4E9-E51FBA1982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2037" y="2636912"/>
            <a:ext cx="6624736" cy="3774468"/>
          </a:xfrm>
          <a:prstGeom prst="rect">
            <a:avLst/>
          </a:prstGeom>
        </p:spPr>
      </p:pic>
    </p:spTree>
    <p:extLst>
      <p:ext uri="{BB962C8B-B14F-4D97-AF65-F5344CB8AC3E}">
        <p14:creationId xmlns:p14="http://schemas.microsoft.com/office/powerpoint/2010/main" val="281363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51E3A61E-225D-8C49-9E37-C26C9414CF1F}"/>
              </a:ext>
            </a:extLst>
          </p:cNvPr>
          <p:cNvSpPr>
            <a:spLocks noGrp="1"/>
          </p:cNvSpPr>
          <p:nvPr>
            <p:ph sz="half" idx="1"/>
          </p:nvPr>
        </p:nvSpPr>
        <p:spPr>
          <a:xfrm>
            <a:off x="623635" y="548680"/>
            <a:ext cx="10731328" cy="5461840"/>
          </a:xfrm>
        </p:spPr>
        <p:txBody>
          <a:bodyPr anchor="ctr"/>
          <a:lstStyle/>
          <a:p>
            <a:pPr marL="0" indent="0" algn="ctr">
              <a:buNone/>
            </a:pPr>
            <a:r>
              <a:rPr kumimoji="1" lang="zh-CN" altLang="en-US" sz="9600" b="1" dirty="0">
                <a:solidFill>
                  <a:srgbClr val="91D150"/>
                </a:solidFill>
                <a:latin typeface="Futura Medium" panose="020B0602020204020303" pitchFamily="34" charset="-79"/>
                <a:cs typeface="Futura Medium" panose="020B0602020204020303" pitchFamily="34" charset="-79"/>
              </a:rPr>
              <a:t>总结</a:t>
            </a:r>
          </a:p>
        </p:txBody>
      </p:sp>
    </p:spTree>
    <p:extLst>
      <p:ext uri="{BB962C8B-B14F-4D97-AF65-F5344CB8AC3E}">
        <p14:creationId xmlns:p14="http://schemas.microsoft.com/office/powerpoint/2010/main" val="3740679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C338D7C-1C52-C84B-81F2-7FB5B95B5FFA}"/>
              </a:ext>
            </a:extLst>
          </p:cNvPr>
          <p:cNvSpPr>
            <a:spLocks noGrp="1"/>
          </p:cNvSpPr>
          <p:nvPr>
            <p:ph type="title"/>
          </p:nvPr>
        </p:nvSpPr>
        <p:spPr/>
        <p:txBody>
          <a:bodyPr/>
          <a:lstStyle/>
          <a:p>
            <a:r>
              <a:rPr lang="en-US" altLang="zh-CN" dirty="0"/>
              <a:t>GPU</a:t>
            </a:r>
            <a:r>
              <a:rPr lang="zh-CN" altLang="en-US" dirty="0"/>
              <a:t>概念之间的关系</a:t>
            </a:r>
          </a:p>
        </p:txBody>
      </p:sp>
      <p:sp>
        <p:nvSpPr>
          <p:cNvPr id="3" name="内容占位符 2">
            <a:extLst>
              <a:ext uri="{FF2B5EF4-FFF2-40B4-BE49-F238E27FC236}">
                <a16:creationId xmlns:a16="http://schemas.microsoft.com/office/drawing/2014/main" id="{7F77825C-EADF-4B4E-9F03-45AEA968A732}"/>
              </a:ext>
            </a:extLst>
          </p:cNvPr>
          <p:cNvSpPr>
            <a:spLocks noGrp="1"/>
          </p:cNvSpPr>
          <p:nvPr>
            <p:ph sz="half" idx="1"/>
          </p:nvPr>
        </p:nvSpPr>
        <p:spPr/>
        <p:txBody>
          <a:bodyPr/>
          <a:lstStyle/>
          <a:p>
            <a:r>
              <a:rPr lang="en-US" altLang="zh-CN" dirty="0"/>
              <a:t>GPC —— </a:t>
            </a:r>
            <a:r>
              <a:rPr lang="zh-CN" altLang="en-US" dirty="0"/>
              <a:t>图形处理簇，</a:t>
            </a:r>
            <a:r>
              <a:rPr lang="en-US" altLang="zh-CN" dirty="0"/>
              <a:t>Graphics Processing Clusters</a:t>
            </a:r>
          </a:p>
          <a:p>
            <a:r>
              <a:rPr lang="en-US" altLang="zh-CN" dirty="0"/>
              <a:t>TPC —— </a:t>
            </a:r>
            <a:r>
              <a:rPr lang="zh-CN" altLang="en-US" dirty="0"/>
              <a:t>纹理处理簇，</a:t>
            </a:r>
            <a:r>
              <a:rPr lang="en-US" altLang="zh-CN" dirty="0"/>
              <a:t>Texture Processing Clusters</a:t>
            </a:r>
          </a:p>
          <a:p>
            <a:r>
              <a:rPr lang="en-US" altLang="zh-CN" dirty="0"/>
              <a:t>SM —— </a:t>
            </a:r>
            <a:r>
              <a:rPr lang="zh-CN" altLang="en-US" dirty="0"/>
              <a:t>流多处理器，</a:t>
            </a:r>
            <a:r>
              <a:rPr lang="en-US" altLang="zh-CN" dirty="0"/>
              <a:t>Stream Multiprocessors</a:t>
            </a:r>
          </a:p>
          <a:p>
            <a:r>
              <a:rPr lang="en-US" altLang="zh-CN" dirty="0"/>
              <a:t>HBM —— </a:t>
            </a:r>
            <a:r>
              <a:rPr lang="zh-CN" altLang="en-US" dirty="0"/>
              <a:t>高带宽存储器，</a:t>
            </a:r>
            <a:r>
              <a:rPr lang="en-US" altLang="zh-CN" dirty="0"/>
              <a:t>High Bandwidth Memory</a:t>
            </a:r>
            <a:br>
              <a:rPr lang="en-US" altLang="zh-CN" dirty="0"/>
            </a:br>
            <a:endParaRPr kumimoji="1" lang="zh-CN" altLang="en-US" dirty="0"/>
          </a:p>
          <a:p>
            <a:r>
              <a:rPr kumimoji="1" lang="zh-CN" altLang="en-US" dirty="0"/>
              <a:t>包含关系为：</a:t>
            </a:r>
            <a:r>
              <a:rPr kumimoji="1" lang="en-US" altLang="zh-CN" dirty="0"/>
              <a:t>GPC</a:t>
            </a:r>
            <a:r>
              <a:rPr kumimoji="1" lang="zh-CN" altLang="en-US" dirty="0"/>
              <a:t> </a:t>
            </a:r>
            <a:r>
              <a:rPr kumimoji="1" lang="en-US" altLang="zh-CN" dirty="0"/>
              <a:t>&gt;</a:t>
            </a:r>
            <a:r>
              <a:rPr kumimoji="1" lang="zh-CN" altLang="en-US" dirty="0"/>
              <a:t> </a:t>
            </a:r>
            <a:r>
              <a:rPr kumimoji="1" lang="en-US" altLang="zh-CN" dirty="0"/>
              <a:t>TPC</a:t>
            </a:r>
            <a:r>
              <a:rPr kumimoji="1" lang="zh-CN" altLang="en-US" dirty="0"/>
              <a:t> </a:t>
            </a:r>
            <a:r>
              <a:rPr kumimoji="1" lang="en-US" altLang="zh-CN" dirty="0"/>
              <a:t>&gt;</a:t>
            </a:r>
            <a:r>
              <a:rPr kumimoji="1" lang="zh-CN" altLang="en-US" dirty="0"/>
              <a:t> </a:t>
            </a:r>
            <a:r>
              <a:rPr kumimoji="1" lang="en-US" altLang="zh-CN" dirty="0"/>
              <a:t>SM</a:t>
            </a:r>
            <a:r>
              <a:rPr kumimoji="1" lang="zh-CN" altLang="en-US" dirty="0"/>
              <a:t> </a:t>
            </a:r>
            <a:r>
              <a:rPr kumimoji="1" lang="en-US" altLang="zh-CN" dirty="0"/>
              <a:t>&gt;</a:t>
            </a:r>
            <a:r>
              <a:rPr kumimoji="1" lang="zh-CN" altLang="en-US" dirty="0"/>
              <a:t> </a:t>
            </a:r>
            <a:r>
              <a:rPr kumimoji="1" lang="en-US" altLang="zh-CN" dirty="0"/>
              <a:t>CORE</a:t>
            </a:r>
          </a:p>
          <a:p>
            <a:endParaRPr kumimoji="1" lang="en-US" altLang="zh-CN" dirty="0"/>
          </a:p>
          <a:p>
            <a:r>
              <a:rPr kumimoji="1" lang="en-US" altLang="zh-CN" dirty="0"/>
              <a:t>SM</a:t>
            </a:r>
            <a:r>
              <a:rPr kumimoji="1" lang="zh-CN" altLang="en-US" dirty="0"/>
              <a:t> 中包含 </a:t>
            </a:r>
            <a:r>
              <a:rPr kumimoji="1" lang="en-US" altLang="zh-CN" dirty="0"/>
              <a:t>Poly Morph Engine</a:t>
            </a:r>
            <a:r>
              <a:rPr kumimoji="1" lang="zh-CN" altLang="en-US" dirty="0"/>
              <a:t>、</a:t>
            </a:r>
            <a:r>
              <a:rPr kumimoji="1" lang="en-US" altLang="zh-CN" dirty="0"/>
              <a:t>L1 Cache</a:t>
            </a:r>
            <a:r>
              <a:rPr kumimoji="1" lang="zh-CN" altLang="en-US" dirty="0"/>
              <a:t>、</a:t>
            </a:r>
            <a:r>
              <a:rPr kumimoji="1" lang="en-US" altLang="zh-CN" dirty="0"/>
              <a:t>Shared Memory</a:t>
            </a:r>
            <a:r>
              <a:rPr kumimoji="1" lang="zh-CN" altLang="en-US" dirty="0"/>
              <a:t>、</a:t>
            </a:r>
            <a:r>
              <a:rPr kumimoji="1" lang="en-US" altLang="zh-CN" dirty="0"/>
              <a:t>CUDA</a:t>
            </a:r>
            <a:r>
              <a:rPr kumimoji="1" lang="zh-CN" altLang="en-US" dirty="0"/>
              <a:t> </a:t>
            </a:r>
            <a:r>
              <a:rPr kumimoji="1" lang="en-US" altLang="zh-CN" dirty="0"/>
              <a:t>Core</a:t>
            </a:r>
            <a:r>
              <a:rPr kumimoji="1" lang="zh-CN" altLang="en-US" dirty="0"/>
              <a:t>等</a:t>
            </a:r>
            <a:endParaRPr kumimoji="1" lang="en-US" altLang="zh-CN" dirty="0"/>
          </a:p>
          <a:p>
            <a:r>
              <a:rPr kumimoji="1" lang="en-US" altLang="zh-CN" dirty="0"/>
              <a:t>CUDA</a:t>
            </a:r>
            <a:r>
              <a:rPr kumimoji="1" lang="zh-CN" altLang="en-US" dirty="0"/>
              <a:t> </a:t>
            </a:r>
            <a:r>
              <a:rPr kumimoji="1" lang="en-US" altLang="zh-CN" dirty="0"/>
              <a:t>Core</a:t>
            </a:r>
            <a:r>
              <a:rPr kumimoji="1" lang="zh-CN" altLang="en-US" dirty="0"/>
              <a:t> 中包含 </a:t>
            </a:r>
            <a:r>
              <a:rPr kumimoji="1" lang="en-US" altLang="zh-CN" dirty="0"/>
              <a:t>ALU</a:t>
            </a:r>
            <a:r>
              <a:rPr kumimoji="1" lang="zh-CN" altLang="en-US" dirty="0"/>
              <a:t>、</a:t>
            </a:r>
            <a:r>
              <a:rPr kumimoji="1" lang="en-US" altLang="zh-CN" dirty="0"/>
              <a:t>FPU</a:t>
            </a:r>
            <a:r>
              <a:rPr kumimoji="1" lang="zh-CN" altLang="en-US" dirty="0"/>
              <a:t>、</a:t>
            </a:r>
            <a:r>
              <a:rPr kumimoji="1" lang="en-US" altLang="zh-CN" dirty="0"/>
              <a:t>Execution Context</a:t>
            </a:r>
            <a:r>
              <a:rPr kumimoji="1" lang="zh-CN" altLang="en-US" dirty="0"/>
              <a:t>、</a:t>
            </a:r>
            <a:r>
              <a:rPr kumimoji="1" lang="en-US" altLang="zh-CN" dirty="0"/>
              <a:t>Thread</a:t>
            </a:r>
            <a:r>
              <a:rPr kumimoji="1" lang="zh-CN" altLang="en-US" dirty="0"/>
              <a:t> </a:t>
            </a:r>
            <a:r>
              <a:rPr kumimoji="1" lang="en-US" altLang="zh-CN" dirty="0"/>
              <a:t>Detach</a:t>
            </a:r>
            <a:r>
              <a:rPr kumimoji="1" lang="zh-CN" altLang="en-US" dirty="0"/>
              <a:t>、</a:t>
            </a:r>
            <a:r>
              <a:rPr kumimoji="1" lang="en-US" altLang="zh-CN" dirty="0"/>
              <a:t>Command</a:t>
            </a:r>
            <a:r>
              <a:rPr kumimoji="1" lang="zh-CN" altLang="en-US" dirty="0"/>
              <a:t> </a:t>
            </a:r>
            <a:r>
              <a:rPr kumimoji="1" lang="en-US" altLang="zh-CN" dirty="0"/>
              <a:t>Decode</a:t>
            </a:r>
            <a:r>
              <a:rPr kumimoji="1" lang="zh-CN" altLang="en-US" dirty="0"/>
              <a:t>等</a:t>
            </a:r>
          </a:p>
        </p:txBody>
      </p:sp>
    </p:spTree>
    <p:extLst>
      <p:ext uri="{BB962C8B-B14F-4D97-AF65-F5344CB8AC3E}">
        <p14:creationId xmlns:p14="http://schemas.microsoft.com/office/powerpoint/2010/main" val="1466180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大佬们，</a:t>
            </a:r>
            <a:r>
              <a:rPr lang="en-US" altLang="zh-CN" dirty="0"/>
              <a:t>A100</a:t>
            </a:r>
            <a:r>
              <a:rPr lang="zh-CN" altLang="en-US" dirty="0"/>
              <a:t>显卡上的</a:t>
            </a:r>
            <a:r>
              <a:rPr lang="en-US" altLang="zh-CN" dirty="0" err="1"/>
              <a:t>tensorcore</a:t>
            </a:r>
            <a:r>
              <a:rPr lang="zh-CN" altLang="en-US" dirty="0"/>
              <a:t>有自己的私有寄存器</a:t>
            </a:r>
            <a:endParaRPr lang="en-US" altLang="zh-CN" dirty="0"/>
          </a:p>
          <a:p>
            <a:r>
              <a:rPr lang="en-US" altLang="zh-CN" dirty="0">
                <a:hlinkClick r:id="rId3"/>
              </a:rPr>
              <a:t>https://old.hotchips.org/wp-content/uploads/hc_archives/hc29/HC29.21-Monday-Pub/HC29.21.10-GPU-Gaming-Pub/HC29.21.132-Volta-Choquette-NVIDIA-Final3.pdf</a:t>
            </a:r>
            <a:endParaRPr lang="en-US" altLang="zh-CN" dirty="0"/>
          </a:p>
          <a:p>
            <a:r>
              <a:rPr lang="en-US" altLang="zh-CN" dirty="0">
                <a:hlinkClick r:id="rId4"/>
              </a:rPr>
              <a:t>https://ieeexplore.ieee.org/author/37086370271</a:t>
            </a:r>
            <a:endParaRPr lang="en-US" altLang="zh-CN" dirty="0"/>
          </a:p>
          <a:p>
            <a:r>
              <a:rPr lang="en-US" altLang="zh-CN" dirty="0">
                <a:hlinkClick r:id="rId5"/>
              </a:rPr>
              <a:t>https://www.computer.org/csdl/proceedings-article/hcs/2019/08875651/1ehCtCN4SUE</a:t>
            </a:r>
            <a:endParaRPr lang="en-US" altLang="zh-CN" dirty="0"/>
          </a:p>
          <a:p>
            <a:r>
              <a:rPr lang="en-US" altLang="zh-CN" dirty="0">
                <a:hlinkClick r:id="rId6"/>
              </a:rPr>
              <a:t>https://resources.nvidia.com/en-us-genomics-ep/ampere-architecture-white-paper</a:t>
            </a:r>
            <a:endParaRPr lang="en-US" altLang="zh-CN" dirty="0"/>
          </a:p>
          <a:p>
            <a:r>
              <a:rPr lang="en-US" altLang="zh-CN" dirty="0">
                <a:hlinkClick r:id="rId7"/>
              </a:rPr>
              <a:t>https://developer.nvidia.com/blog/nvidia-hopper-architecture-in-depth/</a:t>
            </a:r>
            <a:endParaRPr lang="en-US" altLang="zh-CN" dirty="0"/>
          </a:p>
          <a:p>
            <a:r>
              <a:rPr lang="en-US" altLang="zh-CN" dirty="0">
                <a:hlinkClick r:id="rId8"/>
              </a:rPr>
              <a:t>https://zhuanlan.zhihu.com/p/231302709</a:t>
            </a:r>
            <a:endParaRPr lang="en-US" altLang="zh-CN" dirty="0"/>
          </a:p>
          <a:p>
            <a:r>
              <a:rPr lang="en-US" altLang="zh-CN" dirty="0">
                <a:hlinkClick r:id="rId9"/>
              </a:rPr>
              <a:t>https://www.zhihu.com/zvideo/1367794004235542528</a:t>
            </a:r>
            <a:endParaRPr lang="en-US" altLang="zh-CN" dirty="0"/>
          </a:p>
          <a:p>
            <a:r>
              <a:rPr lang="en-US" altLang="zh-CN" dirty="0">
                <a:hlinkClick r:id="rId10"/>
              </a:rPr>
              <a:t>https://www.bilibili.com/read/cv15145865?from=search</a:t>
            </a:r>
            <a:endParaRPr lang="en-US" altLang="zh-CN" dirty="0"/>
          </a:p>
          <a:p>
            <a:r>
              <a:rPr lang="en-US" altLang="zh-CN" dirty="0">
                <a:hlinkClick r:id="rId11"/>
              </a:rPr>
              <a:t>https://docs.nvidia.com/cuda/cuda-c-programming-guide/index.html?highlight=matrix%20multiply</a:t>
            </a:r>
            <a:endParaRPr lang="en-US" altLang="zh-CN" dirty="0"/>
          </a:p>
          <a:p>
            <a:r>
              <a:rPr lang="en-US" altLang="zh-CN" dirty="0">
                <a:hlinkClick r:id="rId12"/>
              </a:rPr>
              <a:t>https://nyu-cds.github.io/python-gpu/02-cuda/</a:t>
            </a:r>
            <a:endParaRPr lang="en-US" altLang="zh-CN" dirty="0"/>
          </a:p>
          <a:p>
            <a:r>
              <a:rPr lang="en-US" altLang="zh-CN" dirty="0">
                <a:hlinkClick r:id="rId13"/>
              </a:rPr>
              <a:t>https://zhuanlan.zhihu.com/p/258196004?utm_id=0</a:t>
            </a:r>
            <a:endParaRPr lang="en-US" altLang="zh-CN" dirty="0"/>
          </a:p>
          <a:p>
            <a:r>
              <a:rPr lang="en-US" altLang="zh-CN" dirty="0">
                <a:hlinkClick r:id="rId14"/>
              </a:rPr>
              <a:t>https://blog.csdn.net/qq_42059060/article/details/121274184</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基础概念</a:t>
            </a:r>
          </a:p>
          <a:p>
            <a:pPr lvl="1"/>
            <a:r>
              <a:rPr lang="zh-CN" altLang="en-US" sz="2400" dirty="0">
                <a:solidFill>
                  <a:srgbClr val="374154"/>
                </a:solidFill>
                <a:latin typeface="Gill Sans MT" panose="020B0502020104020203" pitchFamily="34" charset="0"/>
              </a:rPr>
              <a:t>硬件基本概念（</a:t>
            </a:r>
            <a:r>
              <a:rPr lang="en-US" altLang="zh-CN" sz="2400" dirty="0">
                <a:solidFill>
                  <a:srgbClr val="374154"/>
                </a:solidFill>
                <a:latin typeface="Gill Sans MT" panose="020B0502020104020203" pitchFamily="34" charset="0"/>
              </a:rPr>
              <a:t>SM</a:t>
            </a:r>
            <a:r>
              <a:rPr lang="zh-CN" altLang="en-US" sz="2400" dirty="0">
                <a:solidFill>
                  <a:srgbClr val="374154"/>
                </a:solidFill>
                <a:latin typeface="Gill Sans MT" panose="020B0502020104020203" pitchFamily="34" charset="0"/>
              </a:rPr>
              <a:t>、</a:t>
            </a:r>
            <a:r>
              <a:rPr lang="en-US" altLang="zh-CN" sz="2400" dirty="0">
                <a:solidFill>
                  <a:srgbClr val="374154"/>
                </a:solidFill>
                <a:latin typeface="Gill Sans MT" panose="020B0502020104020203" pitchFamily="34" charset="0"/>
              </a:rPr>
              <a:t>SP</a:t>
            </a:r>
            <a:r>
              <a:rPr lang="zh-CN" altLang="en-US" sz="2400" dirty="0">
                <a:solidFill>
                  <a:srgbClr val="374154"/>
                </a:solidFill>
                <a:latin typeface="Gill Sans MT" panose="020B0502020104020203" pitchFamily="34" charset="0"/>
              </a:rPr>
              <a:t>、</a:t>
            </a:r>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a:t>
            </a:r>
            <a:r>
              <a:rPr lang="zh-CN" altLang="en-US" sz="2400" dirty="0">
                <a:solidFill>
                  <a:srgbClr val="374154"/>
                </a:solidFill>
              </a:rPr>
              <a:t>并行计算平台 </a:t>
            </a:r>
            <a:r>
              <a:rPr lang="en-US" altLang="zh-CN" sz="2400" dirty="0">
                <a:solidFill>
                  <a:srgbClr val="374154"/>
                </a:solidFill>
              </a:rPr>
              <a:t>+</a:t>
            </a:r>
            <a:r>
              <a:rPr lang="zh-CN" altLang="en-US" sz="2400" dirty="0">
                <a:solidFill>
                  <a:srgbClr val="374154"/>
                </a:solidFill>
              </a:rPr>
              <a:t> </a:t>
            </a:r>
            <a:r>
              <a:rPr lang="en-US" altLang="zh-CN" sz="2400" dirty="0">
                <a:solidFill>
                  <a:srgbClr val="374154"/>
                </a:solidFill>
              </a:rPr>
              <a:t>CUDA</a:t>
            </a:r>
            <a:r>
              <a:rPr lang="zh-CN" altLang="en-US" sz="2400" dirty="0">
                <a:solidFill>
                  <a:srgbClr val="374154"/>
                </a:solidFill>
              </a:rPr>
              <a:t> 线程层次结构</a:t>
            </a:r>
            <a:endParaRPr lang="en-US" altLang="zh-CN" sz="2400" dirty="0">
              <a:solidFill>
                <a:srgbClr val="374154"/>
              </a:solidFill>
              <a:latin typeface="Gill Sans MT" panose="020B0502020104020203" pitchFamily="34" charset="0"/>
            </a:endParaRPr>
          </a:p>
          <a:p>
            <a:pPr lvl="1"/>
            <a:r>
              <a:rPr lang="zh-CN" altLang="en-US" sz="2400" dirty="0">
                <a:solidFill>
                  <a:srgbClr val="374154"/>
                </a:solidFill>
                <a:latin typeface="Gill Sans MT" panose="020B0502020104020203" pitchFamily="34" charset="0"/>
              </a:rPr>
              <a:t>算力计算 </a:t>
            </a:r>
            <a:r>
              <a:rPr lang="en-US" altLang="zh-CN" sz="2400" dirty="0">
                <a:solidFill>
                  <a:srgbClr val="374154"/>
                </a:solidFill>
                <a:latin typeface="Gill Sans MT" panose="020B0502020104020203" pitchFamily="34" charset="0"/>
              </a:rPr>
              <a:t>NVIDIA Peak</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FLOPs</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ED48879-C827-B64D-94FB-08C60E30B9C4}"/>
              </a:ext>
            </a:extLst>
          </p:cNvPr>
          <p:cNvSpPr>
            <a:spLocks noGrp="1"/>
          </p:cNvSpPr>
          <p:nvPr>
            <p:ph type="title"/>
          </p:nvPr>
        </p:nvSpPr>
        <p:spPr/>
        <p:txBody>
          <a:bodyPr/>
          <a:lstStyle/>
          <a:p>
            <a:r>
              <a:rPr lang="en-US" altLang="zh-CN" dirty="0"/>
              <a:t>GPU</a:t>
            </a:r>
            <a:r>
              <a:rPr lang="zh-CN" altLang="en-US" dirty="0"/>
              <a:t> </a:t>
            </a:r>
            <a:r>
              <a:rPr lang="en-US" altLang="zh-CN" dirty="0"/>
              <a:t>vs</a:t>
            </a:r>
            <a:r>
              <a:rPr lang="zh-CN" altLang="en-US" dirty="0"/>
              <a:t> </a:t>
            </a:r>
            <a:r>
              <a:rPr lang="en-US" altLang="zh-CN" dirty="0"/>
              <a:t>CPU</a:t>
            </a:r>
            <a:endParaRPr lang="zh-CN" altLang="en-US" dirty="0"/>
          </a:p>
        </p:txBody>
      </p:sp>
      <p:sp>
        <p:nvSpPr>
          <p:cNvPr id="6" name="内容占位符 5">
            <a:extLst>
              <a:ext uri="{FF2B5EF4-FFF2-40B4-BE49-F238E27FC236}">
                <a16:creationId xmlns:a16="http://schemas.microsoft.com/office/drawing/2014/main" id="{3237B8D2-708C-3548-96C4-47B1C0FE0FE7}"/>
              </a:ext>
            </a:extLst>
          </p:cNvPr>
          <p:cNvSpPr>
            <a:spLocks noGrp="1"/>
          </p:cNvSpPr>
          <p:nvPr>
            <p:ph sz="half" idx="1"/>
          </p:nvPr>
        </p:nvSpPr>
        <p:spPr>
          <a:xfrm>
            <a:off x="623635" y="1268760"/>
            <a:ext cx="10963473" cy="1944216"/>
          </a:xfrm>
        </p:spPr>
        <p:txBody>
          <a:bodyPr/>
          <a:lstStyle/>
          <a:p>
            <a:r>
              <a:rPr lang="en-US" altLang="zh-CN" dirty="0"/>
              <a:t>GPU</a:t>
            </a:r>
            <a:r>
              <a:rPr lang="zh-CN" altLang="en-US" dirty="0"/>
              <a:t>几乎主要由计算单元</a:t>
            </a:r>
            <a:r>
              <a:rPr lang="en-US" altLang="zh-CN" dirty="0"/>
              <a:t>ALU</a:t>
            </a:r>
            <a:r>
              <a:rPr lang="zh-CN" altLang="en-US" dirty="0"/>
              <a:t>组成，仅有少量的控制单元和存储单元。</a:t>
            </a:r>
            <a:r>
              <a:rPr lang="en-US" altLang="zh-CN" dirty="0"/>
              <a:t>GPU</a:t>
            </a:r>
            <a:r>
              <a:rPr lang="zh-CN" altLang="en-US" dirty="0"/>
              <a:t>采用了数量众多的计算单元和超长的流水线，但只有非常简单的控制逻辑并省去了</a:t>
            </a:r>
            <a:r>
              <a:rPr lang="en-US" altLang="zh-CN" dirty="0"/>
              <a:t>Cache</a:t>
            </a:r>
            <a:r>
              <a:rPr lang="zh-CN" altLang="en-US" dirty="0"/>
              <a:t>。</a:t>
            </a:r>
            <a:endParaRPr lang="en-US" altLang="zh-CN" dirty="0"/>
          </a:p>
          <a:p>
            <a:r>
              <a:rPr lang="en-US" altLang="zh-CN" dirty="0"/>
              <a:t>CPU</a:t>
            </a:r>
            <a:r>
              <a:rPr lang="zh-CN" altLang="en-US" dirty="0"/>
              <a:t>不仅被</a:t>
            </a:r>
            <a:r>
              <a:rPr lang="en-US" altLang="zh-CN" dirty="0"/>
              <a:t>Cache</a:t>
            </a:r>
            <a:r>
              <a:rPr lang="zh-CN" altLang="en-US" dirty="0"/>
              <a:t>占据了大量空间，而且还有有复杂的控制逻辑和诸多优化电路，相比之下计算能力只是</a:t>
            </a:r>
            <a:r>
              <a:rPr lang="en-US" altLang="zh-CN" dirty="0"/>
              <a:t>CPU</a:t>
            </a:r>
            <a:r>
              <a:rPr lang="zh-CN" altLang="en-US" dirty="0"/>
              <a:t>很小的一部。</a:t>
            </a:r>
          </a:p>
        </p:txBody>
      </p:sp>
      <p:pic>
        <p:nvPicPr>
          <p:cNvPr id="8" name="图片 7">
            <a:extLst>
              <a:ext uri="{FF2B5EF4-FFF2-40B4-BE49-F238E27FC236}">
                <a16:creationId xmlns:a16="http://schemas.microsoft.com/office/drawing/2014/main" id="{BD57EF7E-612C-804B-A083-C3AA56AED2D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2308"/>
          <a:stretch/>
        </p:blipFill>
        <p:spPr>
          <a:xfrm>
            <a:off x="6696226" y="3488377"/>
            <a:ext cx="3650627" cy="2892950"/>
          </a:xfrm>
          <a:prstGeom prst="rect">
            <a:avLst/>
          </a:prstGeom>
        </p:spPr>
      </p:pic>
      <p:pic>
        <p:nvPicPr>
          <p:cNvPr id="3" name="图片 2">
            <a:extLst>
              <a:ext uri="{FF2B5EF4-FFF2-40B4-BE49-F238E27FC236}">
                <a16:creationId xmlns:a16="http://schemas.microsoft.com/office/drawing/2014/main" id="{187DD448-2B00-AE4C-9F78-04BA52C00C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39642" y="3488378"/>
            <a:ext cx="3667563" cy="2892950"/>
          </a:xfrm>
          <a:prstGeom prst="rect">
            <a:avLst/>
          </a:prstGeom>
        </p:spPr>
      </p:pic>
      <p:sp>
        <p:nvSpPr>
          <p:cNvPr id="4" name="左右箭头 3">
            <a:extLst>
              <a:ext uri="{FF2B5EF4-FFF2-40B4-BE49-F238E27FC236}">
                <a16:creationId xmlns:a16="http://schemas.microsoft.com/office/drawing/2014/main" id="{D5F46C51-3AEE-B047-AA93-BC52DCB86183}"/>
              </a:ext>
            </a:extLst>
          </p:cNvPr>
          <p:cNvSpPr/>
          <p:nvPr/>
        </p:nvSpPr>
        <p:spPr bwMode="auto">
          <a:xfrm>
            <a:off x="5256067" y="4610816"/>
            <a:ext cx="1262563" cy="648072"/>
          </a:xfrm>
          <a:prstGeom prst="leftRightArrow">
            <a:avLst>
              <a:gd name="adj1" fmla="val 63437"/>
              <a:gd name="adj2" fmla="val 55038"/>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46036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buNone/>
            </a:pPr>
            <a:r>
              <a:rPr kumimoji="1" lang="en-US" altLang="zh-CN" sz="9600" b="1" dirty="0">
                <a:solidFill>
                  <a:srgbClr val="91D150"/>
                </a:solidFill>
                <a:latin typeface="Futura Medium" panose="020B0602020204020303" pitchFamily="34" charset="-79"/>
                <a:cs typeface="Futura Medium" panose="020B0602020204020303" pitchFamily="34" charset="-79"/>
              </a:rPr>
              <a:t>Architecture</a:t>
            </a:r>
          </a:p>
          <a:p>
            <a:pPr marL="0" indent="0" algn="ctr">
              <a:buNone/>
            </a:pPr>
            <a:r>
              <a:rPr kumimoji="1" lang="zh-CN" altLang="en-US" sz="9600" b="1" dirty="0">
                <a:solidFill>
                  <a:srgbClr val="91D150"/>
                </a:solidFill>
                <a:latin typeface="Futura Medium" panose="020B0602020204020303" pitchFamily="34" charset="-79"/>
                <a:cs typeface="Futura Medium" panose="020B0602020204020303" pitchFamily="34" charset="-79"/>
              </a:rPr>
              <a:t>硬件基本概念</a:t>
            </a:r>
          </a:p>
        </p:txBody>
      </p:sp>
    </p:spTree>
    <p:extLst>
      <p:ext uri="{BB962C8B-B14F-4D97-AF65-F5344CB8AC3E}">
        <p14:creationId xmlns:p14="http://schemas.microsoft.com/office/powerpoint/2010/main" val="93739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FBE1A2F-4684-644F-A8BA-3700EC4230F5}"/>
              </a:ext>
            </a:extLst>
          </p:cNvPr>
          <p:cNvSpPr>
            <a:spLocks noGrp="1"/>
          </p:cNvSpPr>
          <p:nvPr>
            <p:ph type="title"/>
          </p:nvPr>
        </p:nvSpPr>
        <p:spPr/>
        <p:txBody>
          <a:bodyPr/>
          <a:lstStyle/>
          <a:p>
            <a:r>
              <a:rPr lang="en-US" altLang="zh-CN" dirty="0"/>
              <a:t>A100</a:t>
            </a:r>
            <a:r>
              <a:rPr lang="zh-CN" altLang="en-US" dirty="0"/>
              <a:t> </a:t>
            </a:r>
            <a:r>
              <a:rPr lang="en-US" altLang="zh-CN" dirty="0"/>
              <a:t>GPU</a:t>
            </a:r>
            <a:r>
              <a:rPr lang="zh-CN" altLang="en-US" dirty="0"/>
              <a:t>架构图</a:t>
            </a:r>
          </a:p>
        </p:txBody>
      </p:sp>
      <p:pic>
        <p:nvPicPr>
          <p:cNvPr id="4" name="图片 3">
            <a:extLst>
              <a:ext uri="{FF2B5EF4-FFF2-40B4-BE49-F238E27FC236}">
                <a16:creationId xmlns:a16="http://schemas.microsoft.com/office/drawing/2014/main" id="{2DDFF943-337C-604A-BA31-9853D53C3AD5}"/>
              </a:ext>
            </a:extLst>
          </p:cNvPr>
          <p:cNvPicPr>
            <a:picLocks noChangeAspect="1"/>
          </p:cNvPicPr>
          <p:nvPr/>
        </p:nvPicPr>
        <p:blipFill>
          <a:blip r:embed="rId2"/>
          <a:stretch>
            <a:fillRect/>
          </a:stretch>
        </p:blipFill>
        <p:spPr>
          <a:xfrm>
            <a:off x="949809" y="1340768"/>
            <a:ext cx="10297144" cy="5162874"/>
          </a:xfrm>
          <a:prstGeom prst="rect">
            <a:avLst/>
          </a:prstGeom>
        </p:spPr>
      </p:pic>
    </p:spTree>
    <p:extLst>
      <p:ext uri="{BB962C8B-B14F-4D97-AF65-F5344CB8AC3E}">
        <p14:creationId xmlns:p14="http://schemas.microsoft.com/office/powerpoint/2010/main" val="1810309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FBE1A2F-4684-644F-A8BA-3700EC4230F5}"/>
              </a:ext>
            </a:extLst>
          </p:cNvPr>
          <p:cNvSpPr>
            <a:spLocks noGrp="1"/>
          </p:cNvSpPr>
          <p:nvPr>
            <p:ph type="title"/>
          </p:nvPr>
        </p:nvSpPr>
        <p:spPr/>
        <p:txBody>
          <a:bodyPr/>
          <a:lstStyle/>
          <a:p>
            <a:r>
              <a:rPr lang="en-US" altLang="zh-CN" dirty="0"/>
              <a:t>A100</a:t>
            </a:r>
            <a:r>
              <a:rPr lang="zh-CN" altLang="en-US" dirty="0"/>
              <a:t> </a:t>
            </a:r>
            <a:r>
              <a:rPr lang="en-US" altLang="zh-CN" dirty="0"/>
              <a:t>GPU</a:t>
            </a:r>
            <a:r>
              <a:rPr lang="zh-CN" altLang="en-US" dirty="0"/>
              <a:t>架构图</a:t>
            </a:r>
          </a:p>
        </p:txBody>
      </p:sp>
      <p:pic>
        <p:nvPicPr>
          <p:cNvPr id="2" name="图片 1">
            <a:extLst>
              <a:ext uri="{FF2B5EF4-FFF2-40B4-BE49-F238E27FC236}">
                <a16:creationId xmlns:a16="http://schemas.microsoft.com/office/drawing/2014/main" id="{93F12D65-6390-8A4D-9D03-9D192CAC903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2738" y="1484784"/>
            <a:ext cx="11651286" cy="483766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5B00124C-3C82-334A-BDDD-CC6877ED8809}"/>
                  </a:ext>
                </a:extLst>
              </p14:cNvPr>
              <p14:cNvContentPartPr/>
              <p14:nvPr/>
            </p14:nvContentPartPr>
            <p14:xfrm>
              <a:off x="457200" y="1918800"/>
              <a:ext cx="316440" cy="15480"/>
            </p14:xfrm>
          </p:contentPart>
        </mc:Choice>
        <mc:Fallback>
          <p:pic>
            <p:nvPicPr>
              <p:cNvPr id="3" name="墨迹 2">
                <a:extLst>
                  <a:ext uri="{FF2B5EF4-FFF2-40B4-BE49-F238E27FC236}">
                    <a16:creationId xmlns:a16="http://schemas.microsoft.com/office/drawing/2014/main" id="{5B00124C-3C82-334A-BDDD-CC6877ED8809}"/>
                  </a:ext>
                </a:extLst>
              </p:cNvPr>
              <p:cNvPicPr/>
              <p:nvPr/>
            </p:nvPicPr>
            <p:blipFill>
              <a:blip r:embed="rId4"/>
              <a:stretch>
                <a:fillRect/>
              </a:stretch>
            </p:blipFill>
            <p:spPr>
              <a:xfrm>
                <a:off x="441360" y="1855440"/>
                <a:ext cx="3477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墨迹 5">
                <a:extLst>
                  <a:ext uri="{FF2B5EF4-FFF2-40B4-BE49-F238E27FC236}">
                    <a16:creationId xmlns:a16="http://schemas.microsoft.com/office/drawing/2014/main" id="{472881A8-31FF-8F4A-AB3A-C3375C71A927}"/>
                  </a:ext>
                </a:extLst>
              </p14:cNvPr>
              <p14:cNvContentPartPr/>
              <p14:nvPr/>
            </p14:nvContentPartPr>
            <p14:xfrm>
              <a:off x="1152000" y="1919160"/>
              <a:ext cx="257400" cy="20160"/>
            </p14:xfrm>
          </p:contentPart>
        </mc:Choice>
        <mc:Fallback>
          <p:pic>
            <p:nvPicPr>
              <p:cNvPr id="6" name="墨迹 5">
                <a:extLst>
                  <a:ext uri="{FF2B5EF4-FFF2-40B4-BE49-F238E27FC236}">
                    <a16:creationId xmlns:a16="http://schemas.microsoft.com/office/drawing/2014/main" id="{472881A8-31FF-8F4A-AB3A-C3375C71A927}"/>
                  </a:ext>
                </a:extLst>
              </p:cNvPr>
              <p:cNvPicPr/>
              <p:nvPr/>
            </p:nvPicPr>
            <p:blipFill>
              <a:blip r:embed="rId6"/>
              <a:stretch>
                <a:fillRect/>
              </a:stretch>
            </p:blipFill>
            <p:spPr>
              <a:xfrm>
                <a:off x="1136160" y="1855800"/>
                <a:ext cx="2887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墨迹 6">
                <a:extLst>
                  <a:ext uri="{FF2B5EF4-FFF2-40B4-BE49-F238E27FC236}">
                    <a16:creationId xmlns:a16="http://schemas.microsoft.com/office/drawing/2014/main" id="{DA843D27-9AB1-B943-AB58-89F025C80E75}"/>
                  </a:ext>
                </a:extLst>
              </p14:cNvPr>
              <p14:cNvContentPartPr/>
              <p14:nvPr/>
            </p14:nvContentPartPr>
            <p14:xfrm>
              <a:off x="1889280" y="1892160"/>
              <a:ext cx="264240" cy="14760"/>
            </p14:xfrm>
          </p:contentPart>
        </mc:Choice>
        <mc:Fallback>
          <p:pic>
            <p:nvPicPr>
              <p:cNvPr id="7" name="墨迹 6">
                <a:extLst>
                  <a:ext uri="{FF2B5EF4-FFF2-40B4-BE49-F238E27FC236}">
                    <a16:creationId xmlns:a16="http://schemas.microsoft.com/office/drawing/2014/main" id="{DA843D27-9AB1-B943-AB58-89F025C80E75}"/>
                  </a:ext>
                </a:extLst>
              </p:cNvPr>
              <p:cNvPicPr/>
              <p:nvPr/>
            </p:nvPicPr>
            <p:blipFill>
              <a:blip r:embed="rId8"/>
              <a:stretch>
                <a:fillRect/>
              </a:stretch>
            </p:blipFill>
            <p:spPr>
              <a:xfrm>
                <a:off x="1873440" y="1828800"/>
                <a:ext cx="2955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墨迹 7">
                <a:extLst>
                  <a:ext uri="{FF2B5EF4-FFF2-40B4-BE49-F238E27FC236}">
                    <a16:creationId xmlns:a16="http://schemas.microsoft.com/office/drawing/2014/main" id="{9FC4C02E-CBB7-2C41-9C29-EEBC4C3CDC4F}"/>
                  </a:ext>
                </a:extLst>
              </p14:cNvPr>
              <p14:cNvContentPartPr/>
              <p14:nvPr/>
            </p14:nvContentPartPr>
            <p14:xfrm>
              <a:off x="2515680" y="1871280"/>
              <a:ext cx="247320" cy="26280"/>
            </p14:xfrm>
          </p:contentPart>
        </mc:Choice>
        <mc:Fallback>
          <p:pic>
            <p:nvPicPr>
              <p:cNvPr id="8" name="墨迹 7">
                <a:extLst>
                  <a:ext uri="{FF2B5EF4-FFF2-40B4-BE49-F238E27FC236}">
                    <a16:creationId xmlns:a16="http://schemas.microsoft.com/office/drawing/2014/main" id="{9FC4C02E-CBB7-2C41-9C29-EEBC4C3CDC4F}"/>
                  </a:ext>
                </a:extLst>
              </p:cNvPr>
              <p:cNvPicPr/>
              <p:nvPr/>
            </p:nvPicPr>
            <p:blipFill>
              <a:blip r:embed="rId10"/>
              <a:stretch>
                <a:fillRect/>
              </a:stretch>
            </p:blipFill>
            <p:spPr>
              <a:xfrm>
                <a:off x="2499840" y="1807920"/>
                <a:ext cx="2786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墨迹 8">
                <a:extLst>
                  <a:ext uri="{FF2B5EF4-FFF2-40B4-BE49-F238E27FC236}">
                    <a16:creationId xmlns:a16="http://schemas.microsoft.com/office/drawing/2014/main" id="{677694F7-1350-0E4F-908F-92D8DA9CA70C}"/>
                  </a:ext>
                </a:extLst>
              </p14:cNvPr>
              <p14:cNvContentPartPr/>
              <p14:nvPr/>
            </p14:nvContentPartPr>
            <p14:xfrm>
              <a:off x="3290400" y="1913760"/>
              <a:ext cx="214920" cy="14400"/>
            </p14:xfrm>
          </p:contentPart>
        </mc:Choice>
        <mc:Fallback>
          <p:pic>
            <p:nvPicPr>
              <p:cNvPr id="9" name="墨迹 8">
                <a:extLst>
                  <a:ext uri="{FF2B5EF4-FFF2-40B4-BE49-F238E27FC236}">
                    <a16:creationId xmlns:a16="http://schemas.microsoft.com/office/drawing/2014/main" id="{677694F7-1350-0E4F-908F-92D8DA9CA70C}"/>
                  </a:ext>
                </a:extLst>
              </p:cNvPr>
              <p:cNvPicPr/>
              <p:nvPr/>
            </p:nvPicPr>
            <p:blipFill>
              <a:blip r:embed="rId12"/>
              <a:stretch>
                <a:fillRect/>
              </a:stretch>
            </p:blipFill>
            <p:spPr>
              <a:xfrm>
                <a:off x="3274560" y="1850400"/>
                <a:ext cx="2462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墨迹 9">
                <a:extLst>
                  <a:ext uri="{FF2B5EF4-FFF2-40B4-BE49-F238E27FC236}">
                    <a16:creationId xmlns:a16="http://schemas.microsoft.com/office/drawing/2014/main" id="{5408B795-DA4C-6749-8054-50FD41F34763}"/>
                  </a:ext>
                </a:extLst>
              </p14:cNvPr>
              <p14:cNvContentPartPr/>
              <p14:nvPr/>
            </p14:nvContentPartPr>
            <p14:xfrm>
              <a:off x="3947040" y="1865520"/>
              <a:ext cx="244440" cy="48240"/>
            </p14:xfrm>
          </p:contentPart>
        </mc:Choice>
        <mc:Fallback>
          <p:pic>
            <p:nvPicPr>
              <p:cNvPr id="10" name="墨迹 9">
                <a:extLst>
                  <a:ext uri="{FF2B5EF4-FFF2-40B4-BE49-F238E27FC236}">
                    <a16:creationId xmlns:a16="http://schemas.microsoft.com/office/drawing/2014/main" id="{5408B795-DA4C-6749-8054-50FD41F34763}"/>
                  </a:ext>
                </a:extLst>
              </p:cNvPr>
              <p:cNvPicPr/>
              <p:nvPr/>
            </p:nvPicPr>
            <p:blipFill>
              <a:blip r:embed="rId14"/>
              <a:stretch>
                <a:fillRect/>
              </a:stretch>
            </p:blipFill>
            <p:spPr>
              <a:xfrm>
                <a:off x="3931200" y="1802160"/>
                <a:ext cx="2757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墨迹 10">
                <a:extLst>
                  <a:ext uri="{FF2B5EF4-FFF2-40B4-BE49-F238E27FC236}">
                    <a16:creationId xmlns:a16="http://schemas.microsoft.com/office/drawing/2014/main" id="{B599713C-17ED-A848-9B18-0EFB82AAB120}"/>
                  </a:ext>
                </a:extLst>
              </p14:cNvPr>
              <p14:cNvContentPartPr/>
              <p14:nvPr/>
            </p14:nvContentPartPr>
            <p14:xfrm>
              <a:off x="542160" y="2116800"/>
              <a:ext cx="162720" cy="21240"/>
            </p14:xfrm>
          </p:contentPart>
        </mc:Choice>
        <mc:Fallback>
          <p:pic>
            <p:nvPicPr>
              <p:cNvPr id="11" name="墨迹 10">
                <a:extLst>
                  <a:ext uri="{FF2B5EF4-FFF2-40B4-BE49-F238E27FC236}">
                    <a16:creationId xmlns:a16="http://schemas.microsoft.com/office/drawing/2014/main" id="{B599713C-17ED-A848-9B18-0EFB82AAB120}"/>
                  </a:ext>
                </a:extLst>
              </p:cNvPr>
              <p:cNvPicPr/>
              <p:nvPr/>
            </p:nvPicPr>
            <p:blipFill>
              <a:blip r:embed="rId16"/>
              <a:stretch>
                <a:fillRect/>
              </a:stretch>
            </p:blipFill>
            <p:spPr>
              <a:xfrm>
                <a:off x="526320" y="2053440"/>
                <a:ext cx="1940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墨迹 11">
                <a:extLst>
                  <a:ext uri="{FF2B5EF4-FFF2-40B4-BE49-F238E27FC236}">
                    <a16:creationId xmlns:a16="http://schemas.microsoft.com/office/drawing/2014/main" id="{54592ED8-D800-E644-A82D-A4C3B744697E}"/>
                  </a:ext>
                </a:extLst>
              </p14:cNvPr>
              <p14:cNvContentPartPr/>
              <p14:nvPr/>
            </p14:nvContentPartPr>
            <p14:xfrm>
              <a:off x="526320" y="3173400"/>
              <a:ext cx="159120" cy="11520"/>
            </p14:xfrm>
          </p:contentPart>
        </mc:Choice>
        <mc:Fallback>
          <p:pic>
            <p:nvPicPr>
              <p:cNvPr id="12" name="墨迹 11">
                <a:extLst>
                  <a:ext uri="{FF2B5EF4-FFF2-40B4-BE49-F238E27FC236}">
                    <a16:creationId xmlns:a16="http://schemas.microsoft.com/office/drawing/2014/main" id="{54592ED8-D800-E644-A82D-A4C3B744697E}"/>
                  </a:ext>
                </a:extLst>
              </p:cNvPr>
              <p:cNvPicPr/>
              <p:nvPr/>
            </p:nvPicPr>
            <p:blipFill>
              <a:blip r:embed="rId18"/>
              <a:stretch>
                <a:fillRect/>
              </a:stretch>
            </p:blipFill>
            <p:spPr>
              <a:xfrm>
                <a:off x="510480" y="3110040"/>
                <a:ext cx="1904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墨迹 12">
                <a:extLst>
                  <a:ext uri="{FF2B5EF4-FFF2-40B4-BE49-F238E27FC236}">
                    <a16:creationId xmlns:a16="http://schemas.microsoft.com/office/drawing/2014/main" id="{B07F2938-AA5F-6B48-917F-427324D10BB1}"/>
                  </a:ext>
                </a:extLst>
              </p14:cNvPr>
              <p14:cNvContentPartPr/>
              <p14:nvPr/>
            </p14:nvContentPartPr>
            <p14:xfrm>
              <a:off x="550440" y="2548440"/>
              <a:ext cx="94320" cy="18000"/>
            </p14:xfrm>
          </p:contentPart>
        </mc:Choice>
        <mc:Fallback>
          <p:pic>
            <p:nvPicPr>
              <p:cNvPr id="13" name="墨迹 12">
                <a:extLst>
                  <a:ext uri="{FF2B5EF4-FFF2-40B4-BE49-F238E27FC236}">
                    <a16:creationId xmlns:a16="http://schemas.microsoft.com/office/drawing/2014/main" id="{B07F2938-AA5F-6B48-917F-427324D10BB1}"/>
                  </a:ext>
                </a:extLst>
              </p:cNvPr>
              <p:cNvPicPr/>
              <p:nvPr/>
            </p:nvPicPr>
            <p:blipFill>
              <a:blip r:embed="rId20"/>
              <a:stretch>
                <a:fillRect/>
              </a:stretch>
            </p:blipFill>
            <p:spPr>
              <a:xfrm>
                <a:off x="534600" y="2485080"/>
                <a:ext cx="1256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墨迹 13">
                <a:extLst>
                  <a:ext uri="{FF2B5EF4-FFF2-40B4-BE49-F238E27FC236}">
                    <a16:creationId xmlns:a16="http://schemas.microsoft.com/office/drawing/2014/main" id="{C833275A-ED7C-B14E-A689-1F91095A9627}"/>
                  </a:ext>
                </a:extLst>
              </p14:cNvPr>
              <p14:cNvContentPartPr/>
              <p14:nvPr/>
            </p14:nvContentPartPr>
            <p14:xfrm>
              <a:off x="855360" y="2543760"/>
              <a:ext cx="78120" cy="5040"/>
            </p14:xfrm>
          </p:contentPart>
        </mc:Choice>
        <mc:Fallback>
          <p:pic>
            <p:nvPicPr>
              <p:cNvPr id="14" name="墨迹 13">
                <a:extLst>
                  <a:ext uri="{FF2B5EF4-FFF2-40B4-BE49-F238E27FC236}">
                    <a16:creationId xmlns:a16="http://schemas.microsoft.com/office/drawing/2014/main" id="{C833275A-ED7C-B14E-A689-1F91095A9627}"/>
                  </a:ext>
                </a:extLst>
              </p:cNvPr>
              <p:cNvPicPr/>
              <p:nvPr/>
            </p:nvPicPr>
            <p:blipFill>
              <a:blip r:embed="rId22"/>
              <a:stretch>
                <a:fillRect/>
              </a:stretch>
            </p:blipFill>
            <p:spPr>
              <a:xfrm>
                <a:off x="839520" y="2480400"/>
                <a:ext cx="1094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墨迹 14">
                <a:extLst>
                  <a:ext uri="{FF2B5EF4-FFF2-40B4-BE49-F238E27FC236}">
                    <a16:creationId xmlns:a16="http://schemas.microsoft.com/office/drawing/2014/main" id="{6FE3CA4B-26EB-FB49-A582-3F7A122A090E}"/>
                  </a:ext>
                </a:extLst>
              </p14:cNvPr>
              <p14:cNvContentPartPr/>
              <p14:nvPr/>
            </p14:nvContentPartPr>
            <p14:xfrm>
              <a:off x="821520" y="3259800"/>
              <a:ext cx="88920" cy="32400"/>
            </p14:xfrm>
          </p:contentPart>
        </mc:Choice>
        <mc:Fallback>
          <p:pic>
            <p:nvPicPr>
              <p:cNvPr id="15" name="墨迹 14">
                <a:extLst>
                  <a:ext uri="{FF2B5EF4-FFF2-40B4-BE49-F238E27FC236}">
                    <a16:creationId xmlns:a16="http://schemas.microsoft.com/office/drawing/2014/main" id="{6FE3CA4B-26EB-FB49-A582-3F7A122A090E}"/>
                  </a:ext>
                </a:extLst>
              </p:cNvPr>
              <p:cNvPicPr/>
              <p:nvPr/>
            </p:nvPicPr>
            <p:blipFill>
              <a:blip r:embed="rId24"/>
              <a:stretch>
                <a:fillRect/>
              </a:stretch>
            </p:blipFill>
            <p:spPr>
              <a:xfrm>
                <a:off x="805680" y="3196440"/>
                <a:ext cx="1202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墨迹 15">
                <a:extLst>
                  <a:ext uri="{FF2B5EF4-FFF2-40B4-BE49-F238E27FC236}">
                    <a16:creationId xmlns:a16="http://schemas.microsoft.com/office/drawing/2014/main" id="{974FF333-9E4D-6B48-8873-0B1B0D9BBD18}"/>
                  </a:ext>
                </a:extLst>
              </p14:cNvPr>
              <p14:cNvContentPartPr/>
              <p14:nvPr/>
            </p14:nvContentPartPr>
            <p14:xfrm>
              <a:off x="542160" y="3344400"/>
              <a:ext cx="111240" cy="14760"/>
            </p14:xfrm>
          </p:contentPart>
        </mc:Choice>
        <mc:Fallback>
          <p:pic>
            <p:nvPicPr>
              <p:cNvPr id="16" name="墨迹 15">
                <a:extLst>
                  <a:ext uri="{FF2B5EF4-FFF2-40B4-BE49-F238E27FC236}">
                    <a16:creationId xmlns:a16="http://schemas.microsoft.com/office/drawing/2014/main" id="{974FF333-9E4D-6B48-8873-0B1B0D9BBD18}"/>
                  </a:ext>
                </a:extLst>
              </p:cNvPr>
              <p:cNvPicPr/>
              <p:nvPr/>
            </p:nvPicPr>
            <p:blipFill>
              <a:blip r:embed="rId26"/>
              <a:stretch>
                <a:fillRect/>
              </a:stretch>
            </p:blipFill>
            <p:spPr>
              <a:xfrm>
                <a:off x="526320" y="3281040"/>
                <a:ext cx="142560" cy="141480"/>
              </a:xfrm>
              <a:prstGeom prst="rect">
                <a:avLst/>
              </a:prstGeom>
            </p:spPr>
          </p:pic>
        </mc:Fallback>
      </mc:AlternateContent>
    </p:spTree>
    <p:extLst>
      <p:ext uri="{BB962C8B-B14F-4D97-AF65-F5344CB8AC3E}">
        <p14:creationId xmlns:p14="http://schemas.microsoft.com/office/powerpoint/2010/main" val="1716365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C338D7C-1C52-C84B-81F2-7FB5B95B5FFA}"/>
              </a:ext>
            </a:extLst>
          </p:cNvPr>
          <p:cNvSpPr>
            <a:spLocks noGrp="1"/>
          </p:cNvSpPr>
          <p:nvPr>
            <p:ph type="title"/>
          </p:nvPr>
        </p:nvSpPr>
        <p:spPr/>
        <p:txBody>
          <a:bodyPr/>
          <a:lstStyle/>
          <a:p>
            <a:r>
              <a:rPr lang="en-US" altLang="zh-CN" dirty="0"/>
              <a:t>GPU</a:t>
            </a:r>
            <a:r>
              <a:rPr lang="zh-CN" altLang="en-US" dirty="0"/>
              <a:t>概念之间的关系</a:t>
            </a:r>
          </a:p>
        </p:txBody>
      </p:sp>
      <p:sp>
        <p:nvSpPr>
          <p:cNvPr id="3" name="内容占位符 2">
            <a:extLst>
              <a:ext uri="{FF2B5EF4-FFF2-40B4-BE49-F238E27FC236}">
                <a16:creationId xmlns:a16="http://schemas.microsoft.com/office/drawing/2014/main" id="{7F77825C-EADF-4B4E-9F03-45AEA968A732}"/>
              </a:ext>
            </a:extLst>
          </p:cNvPr>
          <p:cNvSpPr>
            <a:spLocks noGrp="1"/>
          </p:cNvSpPr>
          <p:nvPr>
            <p:ph sz="half" idx="1"/>
          </p:nvPr>
        </p:nvSpPr>
        <p:spPr/>
        <p:txBody>
          <a:bodyPr/>
          <a:lstStyle/>
          <a:p>
            <a:r>
              <a:rPr lang="en-US" altLang="zh-CN" dirty="0"/>
              <a:t>GPC —— </a:t>
            </a:r>
            <a:r>
              <a:rPr lang="zh-CN" altLang="en-US" dirty="0"/>
              <a:t>图形处理簇，</a:t>
            </a:r>
            <a:r>
              <a:rPr lang="en-US" altLang="zh-CN" dirty="0"/>
              <a:t>Graphics Processing Clusters</a:t>
            </a:r>
          </a:p>
          <a:p>
            <a:r>
              <a:rPr lang="en-US" altLang="zh-CN" dirty="0"/>
              <a:t>TPC —— </a:t>
            </a:r>
            <a:r>
              <a:rPr lang="zh-CN" altLang="en-US" dirty="0"/>
              <a:t>纹理处理簇，</a:t>
            </a:r>
            <a:r>
              <a:rPr lang="en-US" altLang="zh-CN" dirty="0"/>
              <a:t>Texture Processing Clusters</a:t>
            </a:r>
          </a:p>
          <a:p>
            <a:r>
              <a:rPr lang="en-US" altLang="zh-CN" dirty="0"/>
              <a:t>SM —— </a:t>
            </a:r>
            <a:r>
              <a:rPr lang="zh-CN" altLang="en-US" dirty="0"/>
              <a:t>流多处理器，</a:t>
            </a:r>
            <a:r>
              <a:rPr lang="en-US" altLang="zh-CN" dirty="0"/>
              <a:t>Stream Multiprocessors</a:t>
            </a:r>
          </a:p>
          <a:p>
            <a:r>
              <a:rPr lang="en-US" altLang="zh-CN" dirty="0"/>
              <a:t>HBM —— </a:t>
            </a:r>
            <a:r>
              <a:rPr lang="zh-CN" altLang="en-US" dirty="0"/>
              <a:t>高带宽存储器，</a:t>
            </a:r>
            <a:r>
              <a:rPr lang="en-US" altLang="zh-CN" dirty="0"/>
              <a:t>High Bandwidth Memory</a:t>
            </a:r>
            <a:br>
              <a:rPr lang="en-US" altLang="zh-CN" dirty="0"/>
            </a:br>
            <a:endParaRPr kumimoji="1" lang="zh-CN" altLang="en-US" dirty="0"/>
          </a:p>
          <a:p>
            <a:r>
              <a:rPr kumimoji="1" lang="zh-CN" altLang="en-US" dirty="0"/>
              <a:t>包含关系为：</a:t>
            </a:r>
            <a:r>
              <a:rPr kumimoji="1" lang="en-US" altLang="zh-CN" dirty="0"/>
              <a:t>GPC</a:t>
            </a:r>
            <a:r>
              <a:rPr kumimoji="1" lang="zh-CN" altLang="en-US" dirty="0"/>
              <a:t> </a:t>
            </a:r>
            <a:r>
              <a:rPr kumimoji="1" lang="en-US" altLang="zh-CN" dirty="0"/>
              <a:t>&gt;</a:t>
            </a:r>
            <a:r>
              <a:rPr kumimoji="1" lang="zh-CN" altLang="en-US" dirty="0"/>
              <a:t> </a:t>
            </a:r>
            <a:r>
              <a:rPr kumimoji="1" lang="en-US" altLang="zh-CN" dirty="0"/>
              <a:t>TPC</a:t>
            </a:r>
            <a:r>
              <a:rPr kumimoji="1" lang="zh-CN" altLang="en-US" dirty="0"/>
              <a:t> </a:t>
            </a:r>
            <a:r>
              <a:rPr kumimoji="1" lang="en-US" altLang="zh-CN" dirty="0"/>
              <a:t>&gt;</a:t>
            </a:r>
            <a:r>
              <a:rPr kumimoji="1" lang="zh-CN" altLang="en-US" dirty="0"/>
              <a:t> </a:t>
            </a:r>
            <a:r>
              <a:rPr kumimoji="1" lang="en-US" altLang="zh-CN" dirty="0"/>
              <a:t>SM</a:t>
            </a:r>
            <a:r>
              <a:rPr kumimoji="1" lang="zh-CN" altLang="en-US" dirty="0"/>
              <a:t> </a:t>
            </a:r>
            <a:r>
              <a:rPr kumimoji="1" lang="en-US" altLang="zh-CN" dirty="0"/>
              <a:t>&gt;</a:t>
            </a:r>
            <a:r>
              <a:rPr kumimoji="1" lang="zh-CN" altLang="en-US" dirty="0"/>
              <a:t> </a:t>
            </a:r>
            <a:r>
              <a:rPr kumimoji="1" lang="en-US" altLang="zh-CN" dirty="0"/>
              <a:t>CORE</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D1BEB856-8ADD-344E-9D13-A2A196FEEE25}"/>
                  </a:ext>
                </a:extLst>
              </p14:cNvPr>
              <p14:cNvContentPartPr/>
              <p14:nvPr/>
            </p14:nvContentPartPr>
            <p14:xfrm>
              <a:off x="940320" y="1722240"/>
              <a:ext cx="494640" cy="33840"/>
            </p14:xfrm>
          </p:contentPart>
        </mc:Choice>
        <mc:Fallback>
          <p:pic>
            <p:nvPicPr>
              <p:cNvPr id="2" name="墨迹 1">
                <a:extLst>
                  <a:ext uri="{FF2B5EF4-FFF2-40B4-BE49-F238E27FC236}">
                    <a16:creationId xmlns:a16="http://schemas.microsoft.com/office/drawing/2014/main" id="{D1BEB856-8ADD-344E-9D13-A2A196FEEE25}"/>
                  </a:ext>
                </a:extLst>
              </p:cNvPr>
              <p:cNvPicPr/>
              <p:nvPr/>
            </p:nvPicPr>
            <p:blipFill>
              <a:blip r:embed="rId3"/>
              <a:stretch>
                <a:fillRect/>
              </a:stretch>
            </p:blipFill>
            <p:spPr>
              <a:xfrm>
                <a:off x="924480" y="1658880"/>
                <a:ext cx="5259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4AB1F4B5-1003-3C4F-A95F-193BC07BF688}"/>
                  </a:ext>
                </a:extLst>
              </p14:cNvPr>
              <p14:cNvContentPartPr/>
              <p14:nvPr/>
            </p14:nvContentPartPr>
            <p14:xfrm>
              <a:off x="948600" y="1693440"/>
              <a:ext cx="300240" cy="63720"/>
            </p14:xfrm>
          </p:contentPart>
        </mc:Choice>
        <mc:Fallback>
          <p:pic>
            <p:nvPicPr>
              <p:cNvPr id="5" name="墨迹 4">
                <a:extLst>
                  <a:ext uri="{FF2B5EF4-FFF2-40B4-BE49-F238E27FC236}">
                    <a16:creationId xmlns:a16="http://schemas.microsoft.com/office/drawing/2014/main" id="{4AB1F4B5-1003-3C4F-A95F-193BC07BF688}"/>
                  </a:ext>
                </a:extLst>
              </p:cNvPr>
              <p:cNvPicPr/>
              <p:nvPr/>
            </p:nvPicPr>
            <p:blipFill>
              <a:blip r:embed="rId5"/>
              <a:stretch>
                <a:fillRect/>
              </a:stretch>
            </p:blipFill>
            <p:spPr>
              <a:xfrm>
                <a:off x="932760" y="1630080"/>
                <a:ext cx="3315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墨迹 5">
                <a:extLst>
                  <a:ext uri="{FF2B5EF4-FFF2-40B4-BE49-F238E27FC236}">
                    <a16:creationId xmlns:a16="http://schemas.microsoft.com/office/drawing/2014/main" id="{B4C7051F-2DE8-C749-A7F4-F7E3A215ED3E}"/>
                  </a:ext>
                </a:extLst>
              </p14:cNvPr>
              <p14:cNvContentPartPr/>
              <p14:nvPr/>
            </p14:nvContentPartPr>
            <p14:xfrm>
              <a:off x="965520" y="2082240"/>
              <a:ext cx="443880" cy="115200"/>
            </p14:xfrm>
          </p:contentPart>
        </mc:Choice>
        <mc:Fallback>
          <p:pic>
            <p:nvPicPr>
              <p:cNvPr id="6" name="墨迹 5">
                <a:extLst>
                  <a:ext uri="{FF2B5EF4-FFF2-40B4-BE49-F238E27FC236}">
                    <a16:creationId xmlns:a16="http://schemas.microsoft.com/office/drawing/2014/main" id="{B4C7051F-2DE8-C749-A7F4-F7E3A215ED3E}"/>
                  </a:ext>
                </a:extLst>
              </p:cNvPr>
              <p:cNvPicPr/>
              <p:nvPr/>
            </p:nvPicPr>
            <p:blipFill>
              <a:blip r:embed="rId7"/>
              <a:stretch>
                <a:fillRect/>
              </a:stretch>
            </p:blipFill>
            <p:spPr>
              <a:xfrm>
                <a:off x="949680" y="2018880"/>
                <a:ext cx="47520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墨迹 6">
                <a:extLst>
                  <a:ext uri="{FF2B5EF4-FFF2-40B4-BE49-F238E27FC236}">
                    <a16:creationId xmlns:a16="http://schemas.microsoft.com/office/drawing/2014/main" id="{8FE28C47-472A-214B-AD56-ABC88E499B4B}"/>
                  </a:ext>
                </a:extLst>
              </p14:cNvPr>
              <p14:cNvContentPartPr/>
              <p14:nvPr/>
            </p14:nvContentPartPr>
            <p14:xfrm>
              <a:off x="1016280" y="2193120"/>
              <a:ext cx="337320" cy="35640"/>
            </p14:xfrm>
          </p:contentPart>
        </mc:Choice>
        <mc:Fallback>
          <p:pic>
            <p:nvPicPr>
              <p:cNvPr id="7" name="墨迹 6">
                <a:extLst>
                  <a:ext uri="{FF2B5EF4-FFF2-40B4-BE49-F238E27FC236}">
                    <a16:creationId xmlns:a16="http://schemas.microsoft.com/office/drawing/2014/main" id="{8FE28C47-472A-214B-AD56-ABC88E499B4B}"/>
                  </a:ext>
                </a:extLst>
              </p:cNvPr>
              <p:cNvPicPr/>
              <p:nvPr/>
            </p:nvPicPr>
            <p:blipFill>
              <a:blip r:embed="rId9"/>
              <a:stretch>
                <a:fillRect/>
              </a:stretch>
            </p:blipFill>
            <p:spPr>
              <a:xfrm>
                <a:off x="1000440" y="2129760"/>
                <a:ext cx="3686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墨迹 7">
                <a:extLst>
                  <a:ext uri="{FF2B5EF4-FFF2-40B4-BE49-F238E27FC236}">
                    <a16:creationId xmlns:a16="http://schemas.microsoft.com/office/drawing/2014/main" id="{90A2EE29-B053-A54E-9624-E72765BB6CA1}"/>
                  </a:ext>
                </a:extLst>
              </p14:cNvPr>
              <p14:cNvContentPartPr/>
              <p14:nvPr/>
            </p14:nvContentPartPr>
            <p14:xfrm>
              <a:off x="931680" y="2650320"/>
              <a:ext cx="333360" cy="14760"/>
            </p14:xfrm>
          </p:contentPart>
        </mc:Choice>
        <mc:Fallback>
          <p:pic>
            <p:nvPicPr>
              <p:cNvPr id="8" name="墨迹 7">
                <a:extLst>
                  <a:ext uri="{FF2B5EF4-FFF2-40B4-BE49-F238E27FC236}">
                    <a16:creationId xmlns:a16="http://schemas.microsoft.com/office/drawing/2014/main" id="{90A2EE29-B053-A54E-9624-E72765BB6CA1}"/>
                  </a:ext>
                </a:extLst>
              </p:cNvPr>
              <p:cNvPicPr/>
              <p:nvPr/>
            </p:nvPicPr>
            <p:blipFill>
              <a:blip r:embed="rId11"/>
              <a:stretch>
                <a:fillRect/>
              </a:stretch>
            </p:blipFill>
            <p:spPr>
              <a:xfrm>
                <a:off x="915840" y="2586960"/>
                <a:ext cx="3646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墨迹 8">
                <a:extLst>
                  <a:ext uri="{FF2B5EF4-FFF2-40B4-BE49-F238E27FC236}">
                    <a16:creationId xmlns:a16="http://schemas.microsoft.com/office/drawing/2014/main" id="{89A02860-834A-A640-BBFF-366ECDA9FCAC}"/>
                  </a:ext>
                </a:extLst>
              </p14:cNvPr>
              <p14:cNvContentPartPr/>
              <p14:nvPr/>
            </p14:nvContentPartPr>
            <p14:xfrm>
              <a:off x="1058760" y="2590920"/>
              <a:ext cx="189000" cy="8640"/>
            </p14:xfrm>
          </p:contentPart>
        </mc:Choice>
        <mc:Fallback>
          <p:pic>
            <p:nvPicPr>
              <p:cNvPr id="9" name="墨迹 8">
                <a:extLst>
                  <a:ext uri="{FF2B5EF4-FFF2-40B4-BE49-F238E27FC236}">
                    <a16:creationId xmlns:a16="http://schemas.microsoft.com/office/drawing/2014/main" id="{89A02860-834A-A640-BBFF-366ECDA9FCAC}"/>
                  </a:ext>
                </a:extLst>
              </p:cNvPr>
              <p:cNvPicPr/>
              <p:nvPr/>
            </p:nvPicPr>
            <p:blipFill>
              <a:blip r:embed="rId13"/>
              <a:stretch>
                <a:fillRect/>
              </a:stretch>
            </p:blipFill>
            <p:spPr>
              <a:xfrm>
                <a:off x="1042920" y="2527560"/>
                <a:ext cx="2203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墨迹 9">
                <a:extLst>
                  <a:ext uri="{FF2B5EF4-FFF2-40B4-BE49-F238E27FC236}">
                    <a16:creationId xmlns:a16="http://schemas.microsoft.com/office/drawing/2014/main" id="{A2903D53-F2B4-8F4B-821A-E4BC85B3DA57}"/>
                  </a:ext>
                </a:extLst>
              </p14:cNvPr>
              <p14:cNvContentPartPr/>
              <p14:nvPr/>
            </p14:nvContentPartPr>
            <p14:xfrm>
              <a:off x="948600" y="3098520"/>
              <a:ext cx="463320" cy="18720"/>
            </p14:xfrm>
          </p:contentPart>
        </mc:Choice>
        <mc:Fallback>
          <p:pic>
            <p:nvPicPr>
              <p:cNvPr id="10" name="墨迹 9">
                <a:extLst>
                  <a:ext uri="{FF2B5EF4-FFF2-40B4-BE49-F238E27FC236}">
                    <a16:creationId xmlns:a16="http://schemas.microsoft.com/office/drawing/2014/main" id="{A2903D53-F2B4-8F4B-821A-E4BC85B3DA57}"/>
                  </a:ext>
                </a:extLst>
              </p:cNvPr>
              <p:cNvPicPr/>
              <p:nvPr/>
            </p:nvPicPr>
            <p:blipFill>
              <a:blip r:embed="rId15"/>
              <a:stretch>
                <a:fillRect/>
              </a:stretch>
            </p:blipFill>
            <p:spPr>
              <a:xfrm>
                <a:off x="932760" y="3035160"/>
                <a:ext cx="4946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墨迹 10">
                <a:extLst>
                  <a:ext uri="{FF2B5EF4-FFF2-40B4-BE49-F238E27FC236}">
                    <a16:creationId xmlns:a16="http://schemas.microsoft.com/office/drawing/2014/main" id="{6D8332FC-010D-DE46-9D96-3318C5E2EF08}"/>
                  </a:ext>
                </a:extLst>
              </p14:cNvPr>
              <p14:cNvContentPartPr/>
              <p14:nvPr/>
            </p14:nvContentPartPr>
            <p14:xfrm>
              <a:off x="1032120" y="3015000"/>
              <a:ext cx="403560" cy="33480"/>
            </p14:xfrm>
          </p:contentPart>
        </mc:Choice>
        <mc:Fallback>
          <p:pic>
            <p:nvPicPr>
              <p:cNvPr id="11" name="墨迹 10">
                <a:extLst>
                  <a:ext uri="{FF2B5EF4-FFF2-40B4-BE49-F238E27FC236}">
                    <a16:creationId xmlns:a16="http://schemas.microsoft.com/office/drawing/2014/main" id="{6D8332FC-010D-DE46-9D96-3318C5E2EF08}"/>
                  </a:ext>
                </a:extLst>
              </p:cNvPr>
              <p:cNvPicPr/>
              <p:nvPr/>
            </p:nvPicPr>
            <p:blipFill>
              <a:blip r:embed="rId17"/>
              <a:stretch>
                <a:fillRect/>
              </a:stretch>
            </p:blipFill>
            <p:spPr>
              <a:xfrm>
                <a:off x="1016280" y="2951640"/>
                <a:ext cx="4348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墨迹 11">
                <a:extLst>
                  <a:ext uri="{FF2B5EF4-FFF2-40B4-BE49-F238E27FC236}">
                    <a16:creationId xmlns:a16="http://schemas.microsoft.com/office/drawing/2014/main" id="{A02055BC-B3F5-3842-A51A-84D01F5F2D66}"/>
                  </a:ext>
                </a:extLst>
              </p14:cNvPr>
              <p14:cNvContentPartPr/>
              <p14:nvPr/>
            </p14:nvContentPartPr>
            <p14:xfrm>
              <a:off x="2447640" y="4028400"/>
              <a:ext cx="440640" cy="26640"/>
            </p14:xfrm>
          </p:contentPart>
        </mc:Choice>
        <mc:Fallback>
          <p:pic>
            <p:nvPicPr>
              <p:cNvPr id="12" name="墨迹 11">
                <a:extLst>
                  <a:ext uri="{FF2B5EF4-FFF2-40B4-BE49-F238E27FC236}">
                    <a16:creationId xmlns:a16="http://schemas.microsoft.com/office/drawing/2014/main" id="{A02055BC-B3F5-3842-A51A-84D01F5F2D66}"/>
                  </a:ext>
                </a:extLst>
              </p:cNvPr>
              <p:cNvPicPr/>
              <p:nvPr/>
            </p:nvPicPr>
            <p:blipFill>
              <a:blip r:embed="rId19"/>
              <a:stretch>
                <a:fillRect/>
              </a:stretch>
            </p:blipFill>
            <p:spPr>
              <a:xfrm>
                <a:off x="2431800" y="3965040"/>
                <a:ext cx="4719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墨迹 12">
                <a:extLst>
                  <a:ext uri="{FF2B5EF4-FFF2-40B4-BE49-F238E27FC236}">
                    <a16:creationId xmlns:a16="http://schemas.microsoft.com/office/drawing/2014/main" id="{3A90D4DE-9A98-8641-A39F-5E6A115F88A7}"/>
                  </a:ext>
                </a:extLst>
              </p14:cNvPr>
              <p14:cNvContentPartPr/>
              <p14:nvPr/>
            </p14:nvContentPartPr>
            <p14:xfrm>
              <a:off x="3277800" y="3975840"/>
              <a:ext cx="387360" cy="46440"/>
            </p14:xfrm>
          </p:contentPart>
        </mc:Choice>
        <mc:Fallback>
          <p:pic>
            <p:nvPicPr>
              <p:cNvPr id="13" name="墨迹 12">
                <a:extLst>
                  <a:ext uri="{FF2B5EF4-FFF2-40B4-BE49-F238E27FC236}">
                    <a16:creationId xmlns:a16="http://schemas.microsoft.com/office/drawing/2014/main" id="{3A90D4DE-9A98-8641-A39F-5E6A115F88A7}"/>
                  </a:ext>
                </a:extLst>
              </p:cNvPr>
              <p:cNvPicPr/>
              <p:nvPr/>
            </p:nvPicPr>
            <p:blipFill>
              <a:blip r:embed="rId21"/>
              <a:stretch>
                <a:fillRect/>
              </a:stretch>
            </p:blipFill>
            <p:spPr>
              <a:xfrm>
                <a:off x="3261960" y="3912480"/>
                <a:ext cx="4186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墨迹 13">
                <a:extLst>
                  <a:ext uri="{FF2B5EF4-FFF2-40B4-BE49-F238E27FC236}">
                    <a16:creationId xmlns:a16="http://schemas.microsoft.com/office/drawing/2014/main" id="{B47D93B4-88D6-C046-9143-9CF4D8334CC5}"/>
                  </a:ext>
                </a:extLst>
              </p14:cNvPr>
              <p14:cNvContentPartPr/>
              <p14:nvPr/>
            </p14:nvContentPartPr>
            <p14:xfrm>
              <a:off x="3963960" y="4005000"/>
              <a:ext cx="332640" cy="56520"/>
            </p14:xfrm>
          </p:contentPart>
        </mc:Choice>
        <mc:Fallback>
          <p:pic>
            <p:nvPicPr>
              <p:cNvPr id="14" name="墨迹 13">
                <a:extLst>
                  <a:ext uri="{FF2B5EF4-FFF2-40B4-BE49-F238E27FC236}">
                    <a16:creationId xmlns:a16="http://schemas.microsoft.com/office/drawing/2014/main" id="{B47D93B4-88D6-C046-9143-9CF4D8334CC5}"/>
                  </a:ext>
                </a:extLst>
              </p:cNvPr>
              <p:cNvPicPr/>
              <p:nvPr/>
            </p:nvPicPr>
            <p:blipFill>
              <a:blip r:embed="rId23"/>
              <a:stretch>
                <a:fillRect/>
              </a:stretch>
            </p:blipFill>
            <p:spPr>
              <a:xfrm>
                <a:off x="3948120" y="3941640"/>
                <a:ext cx="3639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墨迹 14">
                <a:extLst>
                  <a:ext uri="{FF2B5EF4-FFF2-40B4-BE49-F238E27FC236}">
                    <a16:creationId xmlns:a16="http://schemas.microsoft.com/office/drawing/2014/main" id="{76A15BF1-477B-B44E-9C4E-9C811C847685}"/>
                  </a:ext>
                </a:extLst>
              </p14:cNvPr>
              <p14:cNvContentPartPr/>
              <p14:nvPr/>
            </p14:nvContentPartPr>
            <p14:xfrm>
              <a:off x="4683960" y="4017240"/>
              <a:ext cx="522360" cy="16200"/>
            </p14:xfrm>
          </p:contentPart>
        </mc:Choice>
        <mc:Fallback>
          <p:pic>
            <p:nvPicPr>
              <p:cNvPr id="15" name="墨迹 14">
                <a:extLst>
                  <a:ext uri="{FF2B5EF4-FFF2-40B4-BE49-F238E27FC236}">
                    <a16:creationId xmlns:a16="http://schemas.microsoft.com/office/drawing/2014/main" id="{76A15BF1-477B-B44E-9C4E-9C811C847685}"/>
                  </a:ext>
                </a:extLst>
              </p:cNvPr>
              <p:cNvPicPr/>
              <p:nvPr/>
            </p:nvPicPr>
            <p:blipFill>
              <a:blip r:embed="rId25"/>
              <a:stretch>
                <a:fillRect/>
              </a:stretch>
            </p:blipFill>
            <p:spPr>
              <a:xfrm>
                <a:off x="4668120" y="3953880"/>
                <a:ext cx="553680" cy="142920"/>
              </a:xfrm>
              <a:prstGeom prst="rect">
                <a:avLst/>
              </a:prstGeom>
            </p:spPr>
          </p:pic>
        </mc:Fallback>
      </mc:AlternateContent>
    </p:spTree>
    <p:extLst>
      <p:ext uri="{BB962C8B-B14F-4D97-AF65-F5344CB8AC3E}">
        <p14:creationId xmlns:p14="http://schemas.microsoft.com/office/powerpoint/2010/main" val="3864587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34622</TotalTime>
  <Words>2206</Words>
  <Application>Microsoft Macintosh PowerPoint</Application>
  <PresentationFormat>自定义</PresentationFormat>
  <Paragraphs>209</Paragraphs>
  <Slides>39</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39</vt:i4>
      </vt:variant>
    </vt:vector>
  </HeadingPairs>
  <TitlesOfParts>
    <vt:vector size="59"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GPU vs CPU</vt:lpstr>
      <vt:lpstr>PowerPoint 演示文稿</vt:lpstr>
      <vt:lpstr>A100 GPU架构图</vt:lpstr>
      <vt:lpstr>A100 GPU架构图</vt:lpstr>
      <vt:lpstr>GPU概念之间的关系</vt:lpstr>
      <vt:lpstr>SM（Streaming Multiprocessor）</vt:lpstr>
      <vt:lpstr>SM（Streaming Multiprocessor）</vt:lpstr>
      <vt:lpstr>SM（Streaming Multiprocessor）</vt:lpstr>
      <vt:lpstr>SP，流处理器 (Stream Processor)</vt:lpstr>
      <vt:lpstr>CUDA Core，CUDA 核</vt:lpstr>
      <vt:lpstr>CUDA Core，CUDA 核</vt:lpstr>
      <vt:lpstr>Warp,线程束</vt:lpstr>
      <vt:lpstr>PowerPoint 演示文稿</vt:lpstr>
      <vt:lpstr>CUDA（Compute Unified Device Architecture）</vt:lpstr>
      <vt:lpstr>CUDA（Compute Unified Device Architecture）</vt:lpstr>
      <vt:lpstr>CUDA</vt:lpstr>
      <vt:lpstr>CUDA（Compute Unified Device Architecture）</vt:lpstr>
      <vt:lpstr>PowerPoint 演示文稿</vt:lpstr>
      <vt:lpstr>线程层次结构</vt:lpstr>
      <vt:lpstr>线程层次结构</vt:lpstr>
      <vt:lpstr>线程层次结构：核 kernel</vt:lpstr>
      <vt:lpstr>线程层次结构：核 kernel</vt:lpstr>
      <vt:lpstr>线程层次结构：核 kernel</vt:lpstr>
      <vt:lpstr>线程层次结构 I：网格 grid</vt:lpstr>
      <vt:lpstr>线程层次结构 II：线程块 Block</vt:lpstr>
      <vt:lpstr>线程层次结构 III：线程  thread</vt:lpstr>
      <vt:lpstr>回到硬件：Wrap</vt:lpstr>
      <vt:lpstr>CUDA 跟 NVIDIA 硬件架构的关系</vt:lpstr>
      <vt:lpstr>PowerPoint 演示文稿</vt:lpstr>
      <vt:lpstr>峰值算力</vt:lpstr>
      <vt:lpstr>峰值算力</vt:lpstr>
      <vt:lpstr>PowerPoint 演示文稿</vt:lpstr>
      <vt:lpstr>GPU概念之间的关系</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5577</cp:revision>
  <dcterms:created xsi:type="dcterms:W3CDTF">2015-01-14T10:38:57Z</dcterms:created>
  <dcterms:modified xsi:type="dcterms:W3CDTF">2023-04-22T06:31:03Z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